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0" r:id="rId3"/>
    <p:sldId id="258" r:id="rId4"/>
    <p:sldId id="259"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500"/>
    <a:srgbClr val="944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71380-4D69-4310-91EA-AFBE3D8DD60A}" v="4267" dt="2021-04-07T02:25:06.741"/>
    <p1510:client id="{1E12E8B4-F6AD-459E-A04C-349EF4FD4F92}" v="1411" dt="2021-04-06T21:25:21.978"/>
    <p1510:client id="{4703BC9F-105F-0000-A365-51CD314071D8}" v="526" dt="2021-04-07T20:56:45.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6" d="100"/>
          <a:sy n="66" d="100"/>
        </p:scale>
        <p:origin x="4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18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1615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993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8704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530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313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740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185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195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4672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4274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968505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istoryonthenet.com/authentichistory/1865-1897/1-reconstruction/4-1876election/"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stephanhuller.blogspot.com/2011/04/does-being-unmarried-really-being.html" TargetMode="External"/><Relationship Id="rId7" Type="http://schemas.openxmlformats.org/officeDocument/2006/relationships/hyperlink" Target="https://creativecommons.org/licenses/by/3.0/"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historylink.org/File/882"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brewminate.com/the-history-of-reconstructions-third-phase/" TargetMode="External"/><Relationship Id="rId7" Type="http://schemas.openxmlformats.org/officeDocument/2006/relationships/hyperlink" Target="https://commons.wikimedia.org/wiki/File:Farce_of_1876_poster.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en.wikipedia.org/wiki/Samuel_Tilden_presidential_campaign,_1876"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18.png"/><Relationship Id="rId9" Type="http://schemas.openxmlformats.org/officeDocument/2006/relationships/hyperlink" Target="https://en.wikiquote.org/wiki/Rutherford_B._Hay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Hi5.sv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brewminate.com/the-history-of-reconstructions-third-phase/"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urses.lumenlearning.com/ushistory1os2xmaster/chapter/restoring-the-union-2/"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The_freedman's_bureau.pn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history.house.gov/Historical-Highlights/1851-1900/The-Civil-Rights-Bill-of-1866/" TargetMode="External"/><Relationship Id="rId3" Type="http://schemas.openxmlformats.org/officeDocument/2006/relationships/hyperlink" Target="https://www.docsteach.org/documents?filter_searchterm=%22civil+rights%22&amp;filterEras=&amp;filterDocTypes=&amp;sortby=relevance&amp;filter_order=&amp;filter_order_Dir=&amp;rt=WdY8g8LN459d&amp;reset=1" TargetMode="External"/><Relationship Id="rId7" Type="http://schemas.openxmlformats.org/officeDocument/2006/relationships/hyperlink" Target="https://commons.wikimedia.org/wiki/File:Civil_Rights_Bill_Passes,_1866_(1974),_by_Allyn_Cox.pn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historyonthenet.com/authentichistory/1865-1897/1-reconstruction/2-grant/index.html" TargetMode="External"/><Relationship Id="rId4" Type="http://schemas.openxmlformats.org/officeDocument/2006/relationships/image" Target="../media/image9.jpeg"/><Relationship Id="rId9"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v.wikipedia.org/wiki/Rekonstruktionstiden"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commons.wikimedia.org/wiki/File:Andrew_Johnson_by_Washington_B._Cooper,_after_1866_-_DSC03246.JPG" TargetMode="External"/><Relationship Id="rId2" Type="http://schemas.openxmlformats.org/officeDocument/2006/relationships/hyperlink" Target="https://www.pbs.org/wgbh/americanexperience/features/grant-impeachment/"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creativecommons.org/licenses/by-sa/3.0/" TargetMode="External"/><Relationship Id="rId4" Type="http://schemas.openxmlformats.org/officeDocument/2006/relationships/hyperlink" Target="https://en.wikipedia.org/wiki/Impeachment_of_Andrew_Johns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The_result_of_the_Fifteenth_Amendment,_and_the_rise_and_progress_of_the_African_race_in_America_and_its_final_accomplishment,_and_celebration_on_May_19th,_A.D.,_1870_LCCN2003690775.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onthecommons.org/magazine/democracy-under-attack" TargetMode="Externa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83261" y="1178413"/>
            <a:ext cx="5208738" cy="858311"/>
          </a:xfrm>
        </p:spPr>
        <p:txBody>
          <a:bodyPr anchor="b">
            <a:normAutofit/>
          </a:bodyPr>
          <a:lstStyle/>
          <a:p>
            <a:r>
              <a:rPr lang="en-US" sz="4000" b="1" dirty="0">
                <a:latin typeface="Footlight MT Light"/>
                <a:cs typeface="Calibri Light"/>
              </a:rPr>
              <a:t>The Reconstruction Era</a:t>
            </a:r>
            <a:endParaRPr lang="en-US" sz="4000" b="1" dirty="0">
              <a:latin typeface="Footlight MT Light"/>
              <a:cs typeface="Aldhabi"/>
            </a:endParaRPr>
          </a:p>
        </p:txBody>
      </p:sp>
      <p:sp>
        <p:nvSpPr>
          <p:cNvPr id="3" name="Subtitle 2"/>
          <p:cNvSpPr>
            <a:spLocks noGrp="1"/>
          </p:cNvSpPr>
          <p:nvPr>
            <p:ph type="subTitle" idx="1"/>
          </p:nvPr>
        </p:nvSpPr>
        <p:spPr>
          <a:xfrm>
            <a:off x="7028496" y="2281137"/>
            <a:ext cx="5208738" cy="1147863"/>
          </a:xfrm>
        </p:spPr>
        <p:txBody>
          <a:bodyPr vert="horz" lIns="91440" tIns="45720" rIns="91440" bIns="45720" rtlCol="0" anchor="t">
            <a:normAutofit fontScale="25000" lnSpcReduction="20000"/>
          </a:bodyPr>
          <a:lstStyle/>
          <a:p>
            <a:r>
              <a:rPr lang="en-US" sz="21600" dirty="0">
                <a:latin typeface="Berlin Sans FB Demi"/>
                <a:cs typeface="Calibri"/>
              </a:rPr>
              <a:t>1865-1877</a:t>
            </a:r>
          </a:p>
          <a:p>
            <a:endParaRPr lang="en-US" sz="6600" dirty="0">
              <a:latin typeface="Berlin Sans FB Demi"/>
              <a:cs typeface="Calibri"/>
            </a:endParaRPr>
          </a:p>
          <a:p>
            <a:endParaRPr lang="en-US" sz="6600" dirty="0">
              <a:latin typeface="Berlin Sans FB Demi"/>
              <a:cs typeface="Calibri"/>
            </a:endParaRPr>
          </a:p>
          <a:p>
            <a:r>
              <a:rPr lang="en-US" sz="9600" dirty="0">
                <a:latin typeface="Berlin Sans FB Demi"/>
                <a:cs typeface="Calibri"/>
              </a:rPr>
              <a:t>By </a:t>
            </a:r>
          </a:p>
          <a:p>
            <a:r>
              <a:rPr lang="en-US" sz="9600" dirty="0">
                <a:latin typeface="Berlin Sans FB Demi"/>
                <a:cs typeface="Calibri"/>
              </a:rPr>
              <a:t>Christine M. and </a:t>
            </a:r>
            <a:r>
              <a:rPr lang="en-US" sz="9600" dirty="0" err="1">
                <a:latin typeface="Berlin Sans FB Demi"/>
                <a:cs typeface="Calibri"/>
              </a:rPr>
              <a:t>Chakira</a:t>
            </a:r>
            <a:r>
              <a:rPr lang="en-US" sz="9600" dirty="0">
                <a:latin typeface="Berlin Sans FB Demi"/>
                <a:cs typeface="Calibri"/>
              </a:rPr>
              <a:t> C. </a:t>
            </a:r>
          </a:p>
          <a:p>
            <a:r>
              <a:rPr lang="en-US" sz="9600" dirty="0">
                <a:latin typeface="Berlin Sans FB Demi"/>
                <a:cs typeface="Calibri"/>
              </a:rPr>
              <a:t>AFN 124</a:t>
            </a:r>
          </a:p>
          <a:p>
            <a:r>
              <a:rPr lang="en-US" sz="9600" dirty="0">
                <a:latin typeface="Berlin Sans FB Demi"/>
                <a:cs typeface="Calibri"/>
              </a:rPr>
              <a:t>Spring 2021</a:t>
            </a:r>
          </a:p>
          <a:p>
            <a:r>
              <a:rPr lang="en-US" sz="9600" dirty="0">
                <a:latin typeface="Berlin Sans FB Demi"/>
                <a:cs typeface="Calibri"/>
              </a:rPr>
              <a:t>Prof. Remi </a:t>
            </a:r>
            <a:r>
              <a:rPr lang="en-US" sz="9600" dirty="0" err="1">
                <a:latin typeface="Berlin Sans FB Demi"/>
                <a:cs typeface="Calibri"/>
              </a:rPr>
              <a:t>Alapo</a:t>
            </a:r>
            <a:endParaRPr lang="en-US" sz="9600" dirty="0">
              <a:latin typeface="Berlin Sans FB Demi"/>
              <a:cs typeface="Calibri"/>
            </a:endParaRPr>
          </a:p>
        </p:txBody>
      </p:sp>
      <p:pic>
        <p:nvPicPr>
          <p:cNvPr id="7" name="Picture 7" descr="A picture containing text, person, group, standing&#10;&#10;Description automatically generated">
            <a:extLst>
              <a:ext uri="{FF2B5EF4-FFF2-40B4-BE49-F238E27FC236}">
                <a16:creationId xmlns:a16="http://schemas.microsoft.com/office/drawing/2014/main" id="{05F8399D-4D50-470B-BE87-DDF2AB24AE4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3122" r="1385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TextBox 7">
            <a:extLst>
              <a:ext uri="{FF2B5EF4-FFF2-40B4-BE49-F238E27FC236}">
                <a16:creationId xmlns:a16="http://schemas.microsoft.com/office/drawing/2014/main" id="{876C4AC9-1191-4344-8687-F90C6725A6FD}"/>
              </a:ext>
            </a:extLst>
          </p:cNvPr>
          <p:cNvSpPr txBox="1"/>
          <p:nvPr/>
        </p:nvSpPr>
        <p:spPr>
          <a:xfrm>
            <a:off x="7200978" y="6341904"/>
            <a:ext cx="4863774" cy="307777"/>
          </a:xfrm>
          <a:prstGeom prst="rect">
            <a:avLst/>
          </a:prstGeom>
          <a:solidFill>
            <a:srgbClr val="000000"/>
          </a:solidFill>
        </p:spPr>
        <p:txBody>
          <a:bodyPr wrap="square">
            <a:spAutoFit/>
          </a:bodyPr>
          <a:lstStyle/>
          <a:p>
            <a:pPr algn="r">
              <a:spcAft>
                <a:spcPts val="600"/>
              </a:spcAft>
            </a:pPr>
            <a:r>
              <a:rPr lang="en-US" sz="1400" dirty="0">
                <a:solidFill>
                  <a:srgbClr val="FFFFFF"/>
                </a:solidFill>
                <a:hlinkClick r:id="rId3">
                  <a:extLst>
                    <a:ext uri="{A12FA001-AC4F-418D-AE19-62706E023703}">
                      <ahyp:hlinkClr xmlns:ahyp="http://schemas.microsoft.com/office/drawing/2018/hyperlinkcolor" val="tx"/>
                    </a:ext>
                  </a:extLst>
                </a:hlinkClick>
              </a:rPr>
              <a:t>This Photo</a:t>
            </a:r>
            <a:r>
              <a:rPr lang="en-US" sz="1400" dirty="0">
                <a:solidFill>
                  <a:srgbClr val="FFFFFF"/>
                </a:solidFill>
              </a:rPr>
              <a:t> by Unknown author is licensed under </a:t>
            </a:r>
            <a:r>
              <a:rPr lang="en-US" sz="1400" dirty="0">
                <a:solidFill>
                  <a:srgbClr val="FFFFFF"/>
                </a:solidFill>
                <a:hlinkClick r:id="rId4">
                  <a:extLst>
                    <a:ext uri="{A12FA001-AC4F-418D-AE19-62706E023703}">
                      <ahyp:hlinkClr xmlns:ahyp="http://schemas.microsoft.com/office/drawing/2018/hyperlinkcolor" val="tx"/>
                    </a:ext>
                  </a:extLst>
                </a:hlinkClick>
              </a:rPr>
              <a:t>CC BY-SA-NC</a:t>
            </a:r>
            <a:r>
              <a:rPr lang="en-US" sz="700" dirty="0">
                <a:solidFill>
                  <a:srgbClr val="FFFFFF"/>
                </a:solidFill>
              </a:rPr>
              <a:t>.</a:t>
            </a:r>
          </a:p>
        </p:txBody>
      </p:sp>
      <p:pic>
        <p:nvPicPr>
          <p:cNvPr id="5" name="Picture 4" descr="A black and white logo&#10;&#10;Description automatically generated with low confidence">
            <a:extLst>
              <a:ext uri="{FF2B5EF4-FFF2-40B4-BE49-F238E27FC236}">
                <a16:creationId xmlns:a16="http://schemas.microsoft.com/office/drawing/2014/main" id="{2115F8C9-6B00-4B91-B88C-065AB8BCD1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82762"/>
            <a:ext cx="2162175" cy="626060"/>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4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4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4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iterate type="lt">
                                    <p:tmPct val="10000"/>
                                  </p:iterate>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4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0"/>
                                  </p:stCondLst>
                                  <p:iterate type="lt">
                                    <p:tmPct val="10000"/>
                                  </p:iterate>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400"/>
                                        <p:tgtEl>
                                          <p:spTgt spid="3">
                                            <p:txEl>
                                              <p:pRg st="7" end="7"/>
                                            </p:txEl>
                                          </p:spTgt>
                                        </p:tgtEl>
                                      </p:cBhvr>
                                    </p:animEffect>
                                  </p:childTnLst>
                                </p:cTn>
                              </p:par>
                              <p:par>
                                <p:cTn id="33" presetID="31" presetClass="entr" presetSubtype="0" fill="hold" grpId="0" nodeType="withEffect">
                                  <p:stCondLst>
                                    <p:cond delay="100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31FB4-0725-4951-A5C4-974D831C2C3D}"/>
              </a:ext>
            </a:extLst>
          </p:cNvPr>
          <p:cNvSpPr>
            <a:spLocks noGrp="1"/>
          </p:cNvSpPr>
          <p:nvPr>
            <p:ph type="title"/>
          </p:nvPr>
        </p:nvSpPr>
        <p:spPr>
          <a:xfrm>
            <a:off x="4086447" y="1084521"/>
            <a:ext cx="4019107" cy="1361347"/>
          </a:xfrm>
        </p:spPr>
        <p:txBody>
          <a:bodyPr anchor="b">
            <a:normAutofit/>
          </a:bodyPr>
          <a:lstStyle/>
          <a:p>
            <a:pPr algn="ctr"/>
            <a:r>
              <a:rPr lang="en-US" sz="2800">
                <a:solidFill>
                  <a:schemeClr val="bg1">
                    <a:alpha val="60000"/>
                  </a:schemeClr>
                </a:solidFill>
                <a:cs typeface="Calibri Light"/>
              </a:rPr>
              <a:t>1876 Presidential Election </a:t>
            </a:r>
          </a:p>
        </p:txBody>
      </p:sp>
      <p:pic>
        <p:nvPicPr>
          <p:cNvPr id="13" name="Picture 13">
            <a:extLst>
              <a:ext uri="{FF2B5EF4-FFF2-40B4-BE49-F238E27FC236}">
                <a16:creationId xmlns:a16="http://schemas.microsoft.com/office/drawing/2014/main" id="{FBC508CF-828F-425A-B790-142FEA8CA67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9305" r="6198"/>
          <a:stretch/>
        </p:blipFill>
        <p:spPr>
          <a:xfrm>
            <a:off x="680483" y="685795"/>
            <a:ext cx="2931299" cy="5486400"/>
          </a:xfrm>
          <a:prstGeom prst="rect">
            <a:avLst/>
          </a:prstGeom>
        </p:spPr>
      </p:pic>
      <p:sp>
        <p:nvSpPr>
          <p:cNvPr id="3" name="Content Placeholder 2">
            <a:extLst>
              <a:ext uri="{FF2B5EF4-FFF2-40B4-BE49-F238E27FC236}">
                <a16:creationId xmlns:a16="http://schemas.microsoft.com/office/drawing/2014/main" id="{CC63B677-8833-4DDD-9C16-EE9D8246D42F}"/>
              </a:ext>
            </a:extLst>
          </p:cNvPr>
          <p:cNvSpPr>
            <a:spLocks noGrp="1"/>
          </p:cNvSpPr>
          <p:nvPr>
            <p:ph idx="1"/>
          </p:nvPr>
        </p:nvSpPr>
        <p:spPr>
          <a:xfrm>
            <a:off x="4107712" y="2732739"/>
            <a:ext cx="3976577" cy="3083270"/>
          </a:xfrm>
        </p:spPr>
        <p:txBody>
          <a:bodyPr vert="horz" lIns="91440" tIns="45720" rIns="91440" bIns="45720" rtlCol="0" anchor="t">
            <a:normAutofit/>
          </a:bodyPr>
          <a:lstStyle/>
          <a:p>
            <a:pPr marL="0" indent="0" algn="ctr">
              <a:buNone/>
            </a:pPr>
            <a:r>
              <a:rPr lang="en-US" sz="2000">
                <a:solidFill>
                  <a:schemeClr val="bg1"/>
                </a:solidFill>
                <a:cs typeface="Calibri" panose="020F0502020204030204"/>
              </a:rPr>
              <a:t>In the 1876 Presidential Election </a:t>
            </a:r>
            <a:r>
              <a:rPr lang="en-US" sz="2000">
                <a:solidFill>
                  <a:schemeClr val="bg1"/>
                </a:solidFill>
                <a:ea typeface="+mn-lt"/>
                <a:cs typeface="+mn-lt"/>
              </a:rPr>
              <a:t>Republican nominee Rutherford B. Hayes faced Democrat Samuel J. Tilden. Leading to Rutherford B. Hayes becoming the 19th president of the United States. </a:t>
            </a:r>
            <a:endParaRPr lang="en-US" sz="2000">
              <a:solidFill>
                <a:schemeClr val="bg1"/>
              </a:solidFill>
              <a:cs typeface="Calibri" panose="020F0502020204030204"/>
            </a:endParaRPr>
          </a:p>
        </p:txBody>
      </p:sp>
      <p:pic>
        <p:nvPicPr>
          <p:cNvPr id="4" name="Picture 4" descr="A picture containing text, person, standing&#10;&#10;Description automatically generated">
            <a:extLst>
              <a:ext uri="{FF2B5EF4-FFF2-40B4-BE49-F238E27FC236}">
                <a16:creationId xmlns:a16="http://schemas.microsoft.com/office/drawing/2014/main" id="{20F7116A-D626-4DA3-A7C4-4013C73BBE9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0651" r="7563"/>
          <a:stretch/>
        </p:blipFill>
        <p:spPr>
          <a:xfrm>
            <a:off x="8606117" y="685805"/>
            <a:ext cx="2905400" cy="5486399"/>
          </a:xfrm>
          <a:prstGeom prst="rect">
            <a:avLst/>
          </a:prstGeom>
        </p:spPr>
      </p:pic>
      <p:sp>
        <p:nvSpPr>
          <p:cNvPr id="5" name="TextBox 4">
            <a:extLst>
              <a:ext uri="{FF2B5EF4-FFF2-40B4-BE49-F238E27FC236}">
                <a16:creationId xmlns:a16="http://schemas.microsoft.com/office/drawing/2014/main" id="{2582209E-C9C7-42E8-A783-E623EBC29C92}"/>
              </a:ext>
            </a:extLst>
          </p:cNvPr>
          <p:cNvSpPr txBox="1"/>
          <p:nvPr/>
        </p:nvSpPr>
        <p:spPr>
          <a:xfrm>
            <a:off x="7311069" y="6263144"/>
            <a:ext cx="4755084" cy="307777"/>
          </a:xfrm>
          <a:prstGeom prst="rect">
            <a:avLst/>
          </a:prstGeom>
          <a:solidFill>
            <a:srgbClr val="000000"/>
          </a:solidFill>
        </p:spPr>
        <p:txBody>
          <a:bodyPr wrap="none">
            <a:spAutoFit/>
          </a:bodyPr>
          <a:lstStyle/>
          <a:p>
            <a:pPr algn="r">
              <a:spcAft>
                <a:spcPts val="600"/>
              </a:spcAft>
            </a:pPr>
            <a:r>
              <a:rPr lang="en-US" sz="1400" dirty="0">
                <a:solidFill>
                  <a:srgbClr val="FFFFFF"/>
                </a:solidFill>
                <a:hlinkClick r:id="rId5">
                  <a:extLst>
                    <a:ext uri="{A12FA001-AC4F-418D-AE19-62706E023703}">
                      <ahyp:hlinkClr xmlns:ahyp="http://schemas.microsoft.com/office/drawing/2018/hyperlinkcolor" val="tx"/>
                    </a:ext>
                  </a:extLst>
                </a:hlinkClick>
              </a:rPr>
              <a:t>This Photo</a:t>
            </a:r>
            <a:r>
              <a:rPr lang="en-US" sz="1400" dirty="0">
                <a:solidFill>
                  <a:srgbClr val="FFFFFF"/>
                </a:solidFill>
              </a:rPr>
              <a:t> by Unknown author is licensed under </a:t>
            </a:r>
            <a:r>
              <a:rPr lang="en-US" sz="1400" dirty="0">
                <a:solidFill>
                  <a:srgbClr val="FFFFFF"/>
                </a:solidFill>
                <a:hlinkClick r:id="rId6">
                  <a:extLst>
                    <a:ext uri="{A12FA001-AC4F-418D-AE19-62706E023703}">
                      <ahyp:hlinkClr xmlns:ahyp="http://schemas.microsoft.com/office/drawing/2018/hyperlinkcolor" val="tx"/>
                    </a:ext>
                  </a:extLst>
                </a:hlinkClick>
              </a:rPr>
              <a:t>CC BY-NC-ND</a:t>
            </a:r>
            <a:r>
              <a:rPr lang="en-US" sz="1400" dirty="0">
                <a:solidFill>
                  <a:srgbClr val="FFFFFF"/>
                </a:solidFill>
              </a:rPr>
              <a:t>.</a:t>
            </a:r>
          </a:p>
        </p:txBody>
      </p:sp>
      <p:sp>
        <p:nvSpPr>
          <p:cNvPr id="14" name="TextBox 13">
            <a:extLst>
              <a:ext uri="{FF2B5EF4-FFF2-40B4-BE49-F238E27FC236}">
                <a16:creationId xmlns:a16="http://schemas.microsoft.com/office/drawing/2014/main" id="{ED77B83C-072B-4E35-AE99-23FC5DC69AA0}"/>
              </a:ext>
            </a:extLst>
          </p:cNvPr>
          <p:cNvSpPr txBox="1"/>
          <p:nvPr/>
        </p:nvSpPr>
        <p:spPr>
          <a:xfrm>
            <a:off x="-134360" y="6305177"/>
            <a:ext cx="4685462" cy="307777"/>
          </a:xfrm>
          <a:prstGeom prst="rect">
            <a:avLst/>
          </a:prstGeom>
          <a:solidFill>
            <a:srgbClr val="000000"/>
          </a:solidFill>
        </p:spPr>
        <p:txBody>
          <a:bodyPr wrap="square">
            <a:spAutoFit/>
          </a:bodyPr>
          <a:lstStyle/>
          <a:p>
            <a:pPr algn="r">
              <a:spcAft>
                <a:spcPts val="600"/>
              </a:spcAft>
            </a:pPr>
            <a:r>
              <a:rPr lang="en-US" sz="1400" dirty="0">
                <a:solidFill>
                  <a:srgbClr val="FFFFFF"/>
                </a:solidFill>
                <a:hlinkClick r:id="rId3">
                  <a:extLst>
                    <a:ext uri="{A12FA001-AC4F-418D-AE19-62706E023703}">
                      <ahyp:hlinkClr xmlns:ahyp="http://schemas.microsoft.com/office/drawing/2018/hyperlinkcolor" val="tx"/>
                    </a:ext>
                  </a:extLst>
                </a:hlinkClick>
              </a:rPr>
              <a:t>This Photo</a:t>
            </a:r>
            <a:r>
              <a:rPr lang="en-US" sz="1400" dirty="0">
                <a:solidFill>
                  <a:srgbClr val="FFFFFF"/>
                </a:solidFill>
              </a:rPr>
              <a:t> by Unknown author is licensed under </a:t>
            </a:r>
            <a:r>
              <a:rPr lang="en-US" sz="1400" dirty="0">
                <a:solidFill>
                  <a:srgbClr val="FFFFFF"/>
                </a:solidFill>
                <a:hlinkClick r:id="rId7">
                  <a:extLst>
                    <a:ext uri="{A12FA001-AC4F-418D-AE19-62706E023703}">
                      <ahyp:hlinkClr xmlns:ahyp="http://schemas.microsoft.com/office/drawing/2018/hyperlinkcolor" val="tx"/>
                    </a:ext>
                  </a:extLst>
                </a:hlinkClick>
              </a:rPr>
              <a:t>CC BY</a:t>
            </a:r>
            <a:r>
              <a:rPr lang="en-US" sz="1400" dirty="0">
                <a:solidFill>
                  <a:srgbClr val="FFFFFF"/>
                </a:solidFill>
              </a:rPr>
              <a:t>.</a:t>
            </a:r>
          </a:p>
        </p:txBody>
      </p:sp>
      <p:sp>
        <p:nvSpPr>
          <p:cNvPr id="16" name="TextBox 15">
            <a:extLst>
              <a:ext uri="{FF2B5EF4-FFF2-40B4-BE49-F238E27FC236}">
                <a16:creationId xmlns:a16="http://schemas.microsoft.com/office/drawing/2014/main" id="{9B6E1E65-9FE0-4A94-86C1-7148E877A75D}"/>
              </a:ext>
            </a:extLst>
          </p:cNvPr>
          <p:cNvSpPr txBox="1"/>
          <p:nvPr/>
        </p:nvSpPr>
        <p:spPr>
          <a:xfrm>
            <a:off x="8545774" y="5531892"/>
            <a:ext cx="33004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latin typeface="Bernard MT Condensed"/>
              </a:rPr>
              <a:t>Rutherford B. Hayes</a:t>
            </a:r>
          </a:p>
        </p:txBody>
      </p:sp>
      <p:sp>
        <p:nvSpPr>
          <p:cNvPr id="17" name="TextBox 16">
            <a:extLst>
              <a:ext uri="{FF2B5EF4-FFF2-40B4-BE49-F238E27FC236}">
                <a16:creationId xmlns:a16="http://schemas.microsoft.com/office/drawing/2014/main" id="{E1BD1081-300C-41AA-A38A-3F51CFD11D32}"/>
              </a:ext>
            </a:extLst>
          </p:cNvPr>
          <p:cNvSpPr txBox="1"/>
          <p:nvPr/>
        </p:nvSpPr>
        <p:spPr>
          <a:xfrm>
            <a:off x="1807902" y="560652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ernard MT Condensed"/>
              </a:rPr>
              <a:t>Samuel J. Tilden</a:t>
            </a:r>
          </a:p>
        </p:txBody>
      </p:sp>
    </p:spTree>
    <p:extLst>
      <p:ext uri="{BB962C8B-B14F-4D97-AF65-F5344CB8AC3E}">
        <p14:creationId xmlns:p14="http://schemas.microsoft.com/office/powerpoint/2010/main" val="672408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3" descr="A picture containing text, old, black, group&#10;&#10;Description automatically generated">
            <a:extLst>
              <a:ext uri="{FF2B5EF4-FFF2-40B4-BE49-F238E27FC236}">
                <a16:creationId xmlns:a16="http://schemas.microsoft.com/office/drawing/2014/main" id="{4B85D3BB-B22C-4307-90A3-A40C5D9D61EE}"/>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5480" b="10275"/>
          <a:stretch/>
        </p:blipFill>
        <p:spPr>
          <a:xfrm>
            <a:off x="-4" y="-463004"/>
            <a:ext cx="12192000" cy="6855958"/>
          </a:xfrm>
          <a:prstGeom prst="rect">
            <a:avLst/>
          </a:prstGeom>
        </p:spPr>
      </p:pic>
      <p:sp>
        <p:nvSpPr>
          <p:cNvPr id="2" name="Title 1">
            <a:extLst>
              <a:ext uri="{FF2B5EF4-FFF2-40B4-BE49-F238E27FC236}">
                <a16:creationId xmlns:a16="http://schemas.microsoft.com/office/drawing/2014/main" id="{3C3745D3-A00E-4D29-952E-70C3104BCD62}"/>
              </a:ext>
            </a:extLst>
          </p:cNvPr>
          <p:cNvSpPr>
            <a:spLocks noGrp="1"/>
          </p:cNvSpPr>
          <p:nvPr>
            <p:ph type="title"/>
          </p:nvPr>
        </p:nvSpPr>
        <p:spPr>
          <a:xfrm>
            <a:off x="801098" y="1396289"/>
            <a:ext cx="5734174" cy="1325563"/>
          </a:xfrm>
        </p:spPr>
        <p:txBody>
          <a:bodyPr>
            <a:normAutofit/>
          </a:bodyPr>
          <a:lstStyle/>
          <a:p>
            <a:r>
              <a:rPr lang="en-US" dirty="0">
                <a:cs typeface="Calibri Light"/>
              </a:rPr>
              <a:t>Compromise of 1877</a:t>
            </a:r>
            <a:endParaRPr lang="en-US" dirty="0"/>
          </a:p>
        </p:txBody>
      </p:sp>
      <p:sp>
        <p:nvSpPr>
          <p:cNvPr id="3" name="Content Placeholder 2">
            <a:extLst>
              <a:ext uri="{FF2B5EF4-FFF2-40B4-BE49-F238E27FC236}">
                <a16:creationId xmlns:a16="http://schemas.microsoft.com/office/drawing/2014/main" id="{14C951E3-8222-402A-A854-089FC8D1F53C}"/>
              </a:ext>
            </a:extLst>
          </p:cNvPr>
          <p:cNvSpPr>
            <a:spLocks noGrp="1"/>
          </p:cNvSpPr>
          <p:nvPr>
            <p:ph idx="1"/>
          </p:nvPr>
        </p:nvSpPr>
        <p:spPr>
          <a:xfrm>
            <a:off x="805543" y="2871982"/>
            <a:ext cx="4558309" cy="3181684"/>
          </a:xfrm>
        </p:spPr>
        <p:txBody>
          <a:bodyPr vert="horz" lIns="91440" tIns="45720" rIns="91440" bIns="45720" rtlCol="0" anchor="t">
            <a:normAutofit/>
          </a:bodyPr>
          <a:lstStyle/>
          <a:p>
            <a:pPr marL="0" indent="0">
              <a:buNone/>
            </a:pPr>
            <a:r>
              <a:rPr lang="en-US" sz="1800" dirty="0">
                <a:ea typeface="+mn-lt"/>
                <a:cs typeface="+mn-lt"/>
              </a:rPr>
              <a:t>The </a:t>
            </a:r>
            <a:r>
              <a:rPr lang="en-US" sz="1800" u="sng" dirty="0">
                <a:ea typeface="+mn-lt"/>
                <a:cs typeface="+mn-lt"/>
              </a:rPr>
              <a:t>Compromise of 1877</a:t>
            </a:r>
            <a:r>
              <a:rPr lang="en-US" sz="1800" dirty="0">
                <a:ea typeface="+mn-lt"/>
                <a:cs typeface="+mn-lt"/>
              </a:rPr>
              <a:t> was an unwritten deal, creating an agreement within the U.S. Congressmen that settled the disputed 1876 presidential election. It resulted in the United States government pulling the last troops out of the South and furthermore ending the Reconstruction Era. </a:t>
            </a:r>
            <a:endParaRPr lang="en-US" sz="1800" dirty="0"/>
          </a:p>
          <a:p>
            <a:endParaRPr lang="en-US" sz="1800" dirty="0">
              <a:cs typeface="Calibri"/>
            </a:endParaRPr>
          </a:p>
        </p:txBody>
      </p:sp>
      <p:sp>
        <p:nvSpPr>
          <p:cNvPr id="19" name="Oval 1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10" descr="A picture containing text, book, posing&#10;&#10;Description automatically generated">
            <a:extLst>
              <a:ext uri="{FF2B5EF4-FFF2-40B4-BE49-F238E27FC236}">
                <a16:creationId xmlns:a16="http://schemas.microsoft.com/office/drawing/2014/main" id="{800179B1-B000-4988-910E-F80761146C9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2125" r="-3" b="18123"/>
          <a:stretch/>
        </p:blipFill>
        <p:spPr>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Picture 4" descr="A picture containing text&#10;&#10;Description automatically generated">
            <a:extLst>
              <a:ext uri="{FF2B5EF4-FFF2-40B4-BE49-F238E27FC236}">
                <a16:creationId xmlns:a16="http://schemas.microsoft.com/office/drawing/2014/main" id="{49BA70DE-BADC-4540-86BF-C7BAEA4AFF6D}"/>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8423" r="6234" b="-4"/>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3" name="Freeform: Shape 22">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A picture containing outdoor, building, old, white&#10;&#10;Description automatically generated">
            <a:extLst>
              <a:ext uri="{FF2B5EF4-FFF2-40B4-BE49-F238E27FC236}">
                <a16:creationId xmlns:a16="http://schemas.microsoft.com/office/drawing/2014/main" id="{066DD234-4864-4A61-BC22-8EC30973C5D1}"/>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21275" r="-3" b="10705"/>
          <a:stretch/>
        </p:blipFill>
        <p:spPr>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11" name="TextBox 10">
            <a:extLst>
              <a:ext uri="{FF2B5EF4-FFF2-40B4-BE49-F238E27FC236}">
                <a16:creationId xmlns:a16="http://schemas.microsoft.com/office/drawing/2014/main" id="{E2DF8367-1738-4307-A210-DA7CC21D1361}"/>
              </a:ext>
            </a:extLst>
          </p:cNvPr>
          <p:cNvSpPr txBox="1"/>
          <p:nvPr/>
        </p:nvSpPr>
        <p:spPr>
          <a:xfrm>
            <a:off x="1101833" y="6085177"/>
            <a:ext cx="4523354" cy="307777"/>
          </a:xfrm>
          <a:prstGeom prst="rect">
            <a:avLst/>
          </a:prstGeom>
          <a:solidFill>
            <a:srgbClr val="000000"/>
          </a:solidFill>
        </p:spPr>
        <p:txBody>
          <a:bodyPr wrap="none">
            <a:spAutoFit/>
          </a:bodyPr>
          <a:lstStyle/>
          <a:p>
            <a:pPr algn="r">
              <a:spcAft>
                <a:spcPts val="600"/>
              </a:spcAft>
            </a:pPr>
            <a:r>
              <a:rPr lang="en-US" sz="1400" dirty="0">
                <a:solidFill>
                  <a:srgbClr val="FFFFFF"/>
                </a:solidFill>
                <a:hlinkClick r:id="rId5">
                  <a:extLst>
                    <a:ext uri="{A12FA001-AC4F-418D-AE19-62706E023703}">
                      <ahyp:hlinkClr xmlns:ahyp="http://schemas.microsoft.com/office/drawing/2018/hyperlinkcolor" val="tx"/>
                    </a:ext>
                  </a:extLst>
                </a:hlinkClick>
              </a:rPr>
              <a:t>This Photo</a:t>
            </a:r>
            <a:r>
              <a:rPr lang="en-US" sz="1400" dirty="0">
                <a:solidFill>
                  <a:srgbClr val="FFFFFF"/>
                </a:solidFill>
              </a:rPr>
              <a:t>s by Unknown author is licensed under </a:t>
            </a:r>
            <a:r>
              <a:rPr lang="en-US" sz="1400" dirty="0">
                <a:solidFill>
                  <a:srgbClr val="FFFFFF"/>
                </a:solidFill>
                <a:hlinkClick r:id="rId10">
                  <a:extLst>
                    <a:ext uri="{A12FA001-AC4F-418D-AE19-62706E023703}">
                      <ahyp:hlinkClr xmlns:ahyp="http://schemas.microsoft.com/office/drawing/2018/hyperlinkcolor" val="tx"/>
                    </a:ext>
                  </a:extLst>
                </a:hlinkClick>
              </a:rPr>
              <a:t>CC BY-SA</a:t>
            </a:r>
            <a:r>
              <a:rPr lang="en-US" sz="1400" dirty="0">
                <a:solidFill>
                  <a:srgbClr val="FFFFFF"/>
                </a:solidFill>
              </a:rPr>
              <a:t>.</a:t>
            </a:r>
          </a:p>
        </p:txBody>
      </p:sp>
    </p:spTree>
    <p:extLst>
      <p:ext uri="{BB962C8B-B14F-4D97-AF65-F5344CB8AC3E}">
        <p14:creationId xmlns:p14="http://schemas.microsoft.com/office/powerpoint/2010/main" val="1357257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6" name="Freeform: Shape 15">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9" descr="A handshake | Free SVG">
            <a:extLst>
              <a:ext uri="{FF2B5EF4-FFF2-40B4-BE49-F238E27FC236}">
                <a16:creationId xmlns:a16="http://schemas.microsoft.com/office/drawing/2014/main" id="{6F0E697B-D8D5-4B2A-A53E-DAE8B1F1054E}"/>
              </a:ext>
            </a:extLst>
          </p:cNvPr>
          <p:cNvPicPr>
            <a:picLocks noChangeAspect="1"/>
          </p:cNvPicPr>
          <p:nvPr/>
        </p:nvPicPr>
        <p:blipFill rotWithShape="1">
          <a:blip r:embed="rId2"/>
          <a:srcRect l="25891" r="26632" b="1"/>
          <a:stretch/>
        </p:blipFill>
        <p:spPr>
          <a:xfrm>
            <a:off x="20" y="-2"/>
            <a:ext cx="6323142"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p:spPr>
      </p:pic>
      <p:sp>
        <p:nvSpPr>
          <p:cNvPr id="18" name="Freeform: Shape 17">
            <a:extLst>
              <a:ext uri="{FF2B5EF4-FFF2-40B4-BE49-F238E27FC236}">
                <a16:creationId xmlns:a16="http://schemas.microsoft.com/office/drawing/2014/main" id="{CE71458B-DF80-43DF-9693-2EC3878AC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15331"/>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3" descr="A picture containing text, plant, handwear, vector graphics&#10;&#10;Description automatically generated">
            <a:extLst>
              <a:ext uri="{FF2B5EF4-FFF2-40B4-BE49-F238E27FC236}">
                <a16:creationId xmlns:a16="http://schemas.microsoft.com/office/drawing/2014/main" id="{58E29859-AC46-49BC-AD25-068F44730EE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889" r="-3" b="4125"/>
          <a:stretch/>
        </p:blipFill>
        <p:spPr>
          <a:xfrm>
            <a:off x="6795930" y="1685367"/>
            <a:ext cx="5396070"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22" name="Freeform: Shape 21">
            <a:extLst>
              <a:ext uri="{FF2B5EF4-FFF2-40B4-BE49-F238E27FC236}">
                <a16:creationId xmlns:a16="http://schemas.microsoft.com/office/drawing/2014/main" id="{22220111-5018-4EB7-A38B-79BD37F7C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685365"/>
            <a:ext cx="5396070" cy="5172635"/>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extBox 1">
            <a:extLst>
              <a:ext uri="{FF2B5EF4-FFF2-40B4-BE49-F238E27FC236}">
                <a16:creationId xmlns:a16="http://schemas.microsoft.com/office/drawing/2014/main" id="{7B9056C9-915A-468A-A07D-A70A6E9DD37F}"/>
              </a:ext>
            </a:extLst>
          </p:cNvPr>
          <p:cNvSpPr txBox="1"/>
          <p:nvPr/>
        </p:nvSpPr>
        <p:spPr>
          <a:xfrm>
            <a:off x="3711224" y="5437352"/>
            <a:ext cx="3510290" cy="78483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2000" b="1" dirty="0"/>
              <a:t>By</a:t>
            </a:r>
          </a:p>
          <a:p>
            <a:pPr algn="ctr">
              <a:spcAft>
                <a:spcPts val="600"/>
              </a:spcAft>
            </a:pPr>
            <a:r>
              <a:rPr lang="en-US" sz="2000" b="1" dirty="0"/>
              <a:t>Christiana M. &amp; </a:t>
            </a:r>
            <a:r>
              <a:rPr lang="en-US" sz="2000" b="1" dirty="0" err="1"/>
              <a:t>Chakira</a:t>
            </a:r>
            <a:r>
              <a:rPr lang="en-US" sz="2000" b="1" dirty="0"/>
              <a:t> C.</a:t>
            </a:r>
            <a:endParaRPr lang="en-US" sz="2000" b="1" dirty="0">
              <a:cs typeface="Calibri"/>
            </a:endParaRPr>
          </a:p>
        </p:txBody>
      </p:sp>
      <p:sp>
        <p:nvSpPr>
          <p:cNvPr id="4" name="TextBox 3">
            <a:extLst>
              <a:ext uri="{FF2B5EF4-FFF2-40B4-BE49-F238E27FC236}">
                <a16:creationId xmlns:a16="http://schemas.microsoft.com/office/drawing/2014/main" id="{8FA37EA6-F4D7-488E-9F7F-E81E5AB2AA2B}"/>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46474F3F-8534-453D-91C9-664D57E5BDC5}"/>
              </a:ext>
            </a:extLst>
          </p:cNvPr>
          <p:cNvSpPr txBox="1"/>
          <p:nvPr/>
        </p:nvSpPr>
        <p:spPr>
          <a:xfrm>
            <a:off x="7221514" y="-116048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45337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3527DE-D26A-48E5-888A-CF5A3D4DAA01}"/>
              </a:ext>
            </a:extLst>
          </p:cNvPr>
          <p:cNvSpPr txBox="1"/>
          <p:nvPr/>
        </p:nvSpPr>
        <p:spPr>
          <a:xfrm>
            <a:off x="640080" y="5576887"/>
            <a:ext cx="10911840" cy="6400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a:latin typeface="Broadway"/>
                <a:ea typeface="+mj-ea"/>
                <a:cs typeface="+mj-cs"/>
              </a:rPr>
              <a:t>Timeline of the Reconstruction Era</a:t>
            </a:r>
          </a:p>
        </p:txBody>
      </p:sp>
      <p:pic>
        <p:nvPicPr>
          <p:cNvPr id="4" name="Picture 4" descr="Timeline&#10;&#10;Description automatically generated">
            <a:extLst>
              <a:ext uri="{FF2B5EF4-FFF2-40B4-BE49-F238E27FC236}">
                <a16:creationId xmlns:a16="http://schemas.microsoft.com/office/drawing/2014/main" id="{C0CD4285-D8D3-478F-A593-D9FFCC1C2030}"/>
              </a:ext>
            </a:extLst>
          </p:cNvPr>
          <p:cNvPicPr>
            <a:picLocks noChangeAspect="1"/>
          </p:cNvPicPr>
          <p:nvPr/>
        </p:nvPicPr>
        <p:blipFill rotWithShape="1">
          <a:blip r:embed="rId2"/>
          <a:srcRect t="2683" r="1" b="12076"/>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2761320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ext, old, black, group&#10;&#10;Description automatically generated">
            <a:extLst>
              <a:ext uri="{FF2B5EF4-FFF2-40B4-BE49-F238E27FC236}">
                <a16:creationId xmlns:a16="http://schemas.microsoft.com/office/drawing/2014/main" id="{1B2E26B1-0E4A-4540-9104-7398B20E8C3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5468" b="10263"/>
          <a:stretch/>
        </p:blipFill>
        <p:spPr>
          <a:xfrm>
            <a:off x="-1" y="10"/>
            <a:ext cx="12192000" cy="6857990"/>
          </a:xfrm>
          <a:prstGeom prst="rect">
            <a:avLst/>
          </a:prstGeom>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5AA4116-C173-4BB0-90EB-5259C3D4FB32}"/>
              </a:ext>
            </a:extLst>
          </p:cNvPr>
          <p:cNvSpPr>
            <a:spLocks noGrp="1"/>
          </p:cNvSpPr>
          <p:nvPr>
            <p:ph type="title"/>
          </p:nvPr>
        </p:nvSpPr>
        <p:spPr>
          <a:xfrm>
            <a:off x="709448" y="1913950"/>
            <a:ext cx="4204137" cy="1342754"/>
          </a:xfrm>
        </p:spPr>
        <p:txBody>
          <a:bodyPr>
            <a:normAutofit/>
          </a:bodyPr>
          <a:lstStyle/>
          <a:p>
            <a:pPr algn="ctr"/>
            <a:r>
              <a:rPr lang="en-US" sz="3600">
                <a:latin typeface="Britannic Bold"/>
                <a:cs typeface="Calibri Light"/>
              </a:rPr>
              <a:t>After the American Civil War</a:t>
            </a:r>
            <a:endParaRPr lang="en-US" sz="3600">
              <a:latin typeface="Britannic Bold"/>
            </a:endParaRPr>
          </a:p>
        </p:txBody>
      </p:sp>
      <p:cxnSp>
        <p:nvCxnSpPr>
          <p:cNvPr id="15"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0B356C-B906-499B-BDD7-21F8C106FBF9}"/>
              </a:ext>
            </a:extLst>
          </p:cNvPr>
          <p:cNvSpPr>
            <a:spLocks noGrp="1"/>
          </p:cNvSpPr>
          <p:nvPr>
            <p:ph idx="1"/>
          </p:nvPr>
        </p:nvSpPr>
        <p:spPr>
          <a:xfrm>
            <a:off x="525516" y="3417573"/>
            <a:ext cx="4593021" cy="2619839"/>
          </a:xfrm>
        </p:spPr>
        <p:txBody>
          <a:bodyPr vert="horz" lIns="91440" tIns="45720" rIns="91440" bIns="45720" rtlCol="0" anchor="ctr">
            <a:normAutofit/>
          </a:bodyPr>
          <a:lstStyle/>
          <a:p>
            <a:pPr marL="0" indent="0" algn="ctr">
              <a:buNone/>
            </a:pPr>
            <a:r>
              <a:rPr lang="en-US" sz="2200" dirty="0">
                <a:latin typeface="Bembo"/>
                <a:cs typeface="Calibri"/>
              </a:rPr>
              <a:t>After the American Civil War was won by the North, we went into a period called </a:t>
            </a:r>
            <a:r>
              <a:rPr lang="en-US" sz="2200" i="1" dirty="0">
                <a:latin typeface="Bembo"/>
                <a:cs typeface="Calibri"/>
              </a:rPr>
              <a:t>The Reconstruction Era</a:t>
            </a:r>
            <a:r>
              <a:rPr lang="en-US" sz="2200" dirty="0">
                <a:latin typeface="Bembo"/>
                <a:cs typeface="Calibri"/>
              </a:rPr>
              <a:t> where it was time to reorganize the South, allowing blacks and whites to live together in a </a:t>
            </a:r>
            <a:r>
              <a:rPr lang="en-US" sz="2200">
                <a:latin typeface="Bembo"/>
                <a:cs typeface="Calibri"/>
              </a:rPr>
              <a:t>non-slave</a:t>
            </a:r>
            <a:r>
              <a:rPr lang="en-US" sz="2200" dirty="0">
                <a:latin typeface="Bembo"/>
                <a:cs typeface="Calibri"/>
              </a:rPr>
              <a:t> society. </a:t>
            </a:r>
            <a:endParaRPr lang="en-US" sz="2200">
              <a:latin typeface="Bembo"/>
            </a:endParaRPr>
          </a:p>
        </p:txBody>
      </p:sp>
      <p:sp>
        <p:nvSpPr>
          <p:cNvPr id="5" name="TextBox 4">
            <a:extLst>
              <a:ext uri="{FF2B5EF4-FFF2-40B4-BE49-F238E27FC236}">
                <a16:creationId xmlns:a16="http://schemas.microsoft.com/office/drawing/2014/main" id="{16530C81-5ABC-479D-A654-FE988A7D41BA}"/>
              </a:ext>
            </a:extLst>
          </p:cNvPr>
          <p:cNvSpPr txBox="1"/>
          <p:nvPr/>
        </p:nvSpPr>
        <p:spPr>
          <a:xfrm>
            <a:off x="6340840" y="6519436"/>
            <a:ext cx="5851160" cy="338554"/>
          </a:xfrm>
          <a:prstGeom prst="rect">
            <a:avLst/>
          </a:prstGeom>
          <a:solidFill>
            <a:srgbClr val="000000"/>
          </a:solidFill>
        </p:spPr>
        <p:txBody>
          <a:bodyPr wrap="square">
            <a:spAutoFit/>
          </a:bodyPr>
          <a:lstStyle/>
          <a:p>
            <a:pPr algn="r">
              <a:spcAft>
                <a:spcPts val="600"/>
              </a:spcAft>
            </a:pPr>
            <a:r>
              <a:rPr lang="en-US" sz="1600" dirty="0">
                <a:solidFill>
                  <a:srgbClr val="FFFFFF"/>
                </a:solidFill>
                <a:hlinkClick r:id="rId3">
                  <a:extLst>
                    <a:ext uri="{A12FA001-AC4F-418D-AE19-62706E023703}">
                      <ahyp:hlinkClr xmlns:ahyp="http://schemas.microsoft.com/office/drawing/2018/hyperlinkcolor" val="tx"/>
                    </a:ext>
                  </a:extLst>
                </a:hlinkClick>
              </a:rPr>
              <a:t>This Photo</a:t>
            </a:r>
            <a:r>
              <a:rPr lang="en-US" sz="1600" dirty="0">
                <a:solidFill>
                  <a:srgbClr val="FFFFFF"/>
                </a:solidFill>
              </a:rPr>
              <a:t> by Unknown author is licensed under </a:t>
            </a:r>
            <a:r>
              <a:rPr lang="en-US" sz="1600" dirty="0">
                <a:solidFill>
                  <a:srgbClr val="FFFFFF"/>
                </a:solidFill>
                <a:hlinkClick r:id="rId4">
                  <a:extLst>
                    <a:ext uri="{A12FA001-AC4F-418D-AE19-62706E023703}">
                      <ahyp:hlinkClr xmlns:ahyp="http://schemas.microsoft.com/office/drawing/2018/hyperlinkcolor" val="tx"/>
                    </a:ext>
                  </a:extLst>
                </a:hlinkClick>
              </a:rPr>
              <a:t>CC BY-SA-NC</a:t>
            </a:r>
            <a:r>
              <a:rPr lang="en-US" sz="1600" dirty="0">
                <a:solidFill>
                  <a:srgbClr val="FFFFFF"/>
                </a:solidFill>
              </a:rPr>
              <a:t>.</a:t>
            </a:r>
          </a:p>
        </p:txBody>
      </p:sp>
    </p:spTree>
    <p:extLst>
      <p:ext uri="{BB962C8B-B14F-4D97-AF65-F5344CB8AC3E}">
        <p14:creationId xmlns:p14="http://schemas.microsoft.com/office/powerpoint/2010/main" val="123576195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ext, book, person, person&#10;&#10;Description automatically generated">
            <a:extLst>
              <a:ext uri="{FF2B5EF4-FFF2-40B4-BE49-F238E27FC236}">
                <a16:creationId xmlns:a16="http://schemas.microsoft.com/office/drawing/2014/main" id="{C41FA476-5336-4C65-B67B-771E83C8352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4662" b="4111"/>
          <a:stretch/>
        </p:blipFill>
        <p:spPr>
          <a:xfrm>
            <a:off x="-1" y="-179871"/>
            <a:ext cx="12192000" cy="6812498"/>
          </a:xfrm>
          <a:prstGeom prst="rect">
            <a:avLst/>
          </a:prstGeom>
        </p:spPr>
      </p:pic>
      <p:sp useBgFill="1">
        <p:nvSpPr>
          <p:cNvPr id="17" name="Freeform: Shape 16">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CA26A6-0395-423F-A68E-0D2FDB2FBB64}"/>
              </a:ext>
            </a:extLst>
          </p:cNvPr>
          <p:cNvSpPr>
            <a:spLocks noGrp="1"/>
          </p:cNvSpPr>
          <p:nvPr>
            <p:ph type="title"/>
          </p:nvPr>
        </p:nvSpPr>
        <p:spPr>
          <a:xfrm>
            <a:off x="1287462" y="1620498"/>
            <a:ext cx="4391024" cy="707886"/>
          </a:xfrm>
        </p:spPr>
        <p:txBody>
          <a:bodyPr anchor="t">
            <a:normAutofit fontScale="90000"/>
          </a:bodyPr>
          <a:lstStyle/>
          <a:p>
            <a:r>
              <a:rPr lang="en-US" sz="3100" dirty="0">
                <a:solidFill>
                  <a:schemeClr val="bg1"/>
                </a:solidFill>
                <a:latin typeface="Britannic Bold"/>
                <a:cs typeface="Calibri Light"/>
              </a:rPr>
              <a:t>Wartime Reconstruction</a:t>
            </a:r>
            <a:r>
              <a:rPr lang="en-US" sz="3100" dirty="0">
                <a:solidFill>
                  <a:schemeClr val="bg1"/>
                </a:solidFill>
                <a:cs typeface="Calibri Light"/>
              </a:rPr>
              <a:t> </a:t>
            </a:r>
            <a:endParaRPr lang="en-US" sz="3100" dirty="0">
              <a:solidFill>
                <a:schemeClr val="bg1"/>
              </a:solidFill>
            </a:endParaRPr>
          </a:p>
        </p:txBody>
      </p:sp>
      <p:sp>
        <p:nvSpPr>
          <p:cNvPr id="3" name="Content Placeholder 2">
            <a:extLst>
              <a:ext uri="{FF2B5EF4-FFF2-40B4-BE49-F238E27FC236}">
                <a16:creationId xmlns:a16="http://schemas.microsoft.com/office/drawing/2014/main" id="{238C7C36-604E-4142-8F77-492F2A9F515E}"/>
              </a:ext>
            </a:extLst>
          </p:cNvPr>
          <p:cNvSpPr>
            <a:spLocks noGrp="1"/>
          </p:cNvSpPr>
          <p:nvPr>
            <p:ph idx="1"/>
          </p:nvPr>
        </p:nvSpPr>
        <p:spPr>
          <a:xfrm>
            <a:off x="1206645" y="2135393"/>
            <a:ext cx="4471842" cy="2464267"/>
          </a:xfrm>
        </p:spPr>
        <p:txBody>
          <a:bodyPr vert="horz" lIns="91440" tIns="45720" rIns="91440" bIns="45720" rtlCol="0" anchor="t">
            <a:noAutofit/>
          </a:bodyPr>
          <a:lstStyle/>
          <a:p>
            <a:pPr marL="0" indent="0" algn="ctr">
              <a:buNone/>
            </a:pPr>
            <a:r>
              <a:rPr lang="en-US" sz="1800" dirty="0">
                <a:solidFill>
                  <a:schemeClr val="bg1">
                    <a:alpha val="80000"/>
                  </a:schemeClr>
                </a:solidFill>
                <a:latin typeface="Bembo"/>
                <a:cs typeface="Calibri"/>
              </a:rPr>
              <a:t>December 8, 1863 the</a:t>
            </a:r>
            <a:r>
              <a:rPr lang="en-US" sz="1800" u="sng" dirty="0">
                <a:solidFill>
                  <a:schemeClr val="bg1">
                    <a:alpha val="80000"/>
                  </a:schemeClr>
                </a:solidFill>
                <a:latin typeface="Bembo"/>
                <a:cs typeface="Calibri"/>
              </a:rPr>
              <a:t> </a:t>
            </a:r>
            <a:r>
              <a:rPr lang="en-US" sz="1800" b="1" u="sng" dirty="0">
                <a:solidFill>
                  <a:schemeClr val="bg1">
                    <a:alpha val="80000"/>
                  </a:schemeClr>
                </a:solidFill>
                <a:latin typeface="Bembo"/>
                <a:cs typeface="Calibri"/>
              </a:rPr>
              <a:t>Ten-Percent Plan</a:t>
            </a:r>
            <a:r>
              <a:rPr lang="en-US" sz="1800" dirty="0">
                <a:solidFill>
                  <a:schemeClr val="bg1">
                    <a:alpha val="80000"/>
                  </a:schemeClr>
                </a:solidFill>
                <a:latin typeface="Bembo"/>
                <a:cs typeface="Calibri"/>
              </a:rPr>
              <a:t> was put into play. Which was a document created by Abraham Lincoln requiring 10% of Confederate state's voters to pledge an oath of dedication to the Union to start the process of readmission to the Union. The proclamation also entitled a full pardon and rebuilding of property, excluding enslaved people, for those who took part in the war against the Union. But in 1864 they believed this plan was too lenient on the South and needed nothing less than a complete transformation on southern society. </a:t>
            </a:r>
            <a:endParaRPr lang="en-US" sz="1800" dirty="0">
              <a:solidFill>
                <a:schemeClr val="bg1">
                  <a:alpha val="80000"/>
                </a:schemeClr>
              </a:solidFill>
              <a:cs typeface="Calibri" panose="020F0502020204030204"/>
            </a:endParaRPr>
          </a:p>
        </p:txBody>
      </p:sp>
      <p:sp>
        <p:nvSpPr>
          <p:cNvPr id="19" name="Freeform: Shape 18">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486D5476-C4C9-456F-85FC-45AB0C3D7024}"/>
              </a:ext>
            </a:extLst>
          </p:cNvPr>
          <p:cNvSpPr txBox="1"/>
          <p:nvPr/>
        </p:nvSpPr>
        <p:spPr>
          <a:xfrm>
            <a:off x="7435120" y="6294073"/>
            <a:ext cx="4651947" cy="584775"/>
          </a:xfrm>
          <a:prstGeom prst="rect">
            <a:avLst/>
          </a:prstGeom>
          <a:solidFill>
            <a:srgbClr val="000000"/>
          </a:solidFill>
        </p:spPr>
        <p:txBody>
          <a:bodyPr wrap="square">
            <a:spAutoFit/>
          </a:bodyPr>
          <a:lstStyle/>
          <a:p>
            <a:pPr algn="r">
              <a:spcAft>
                <a:spcPts val="600"/>
              </a:spcAft>
            </a:pPr>
            <a:r>
              <a:rPr lang="en-US" sz="1600" dirty="0">
                <a:solidFill>
                  <a:srgbClr val="FFFFFF"/>
                </a:solidFill>
                <a:hlinkClick r:id="rId3">
                  <a:extLst>
                    <a:ext uri="{A12FA001-AC4F-418D-AE19-62706E023703}">
                      <ahyp:hlinkClr xmlns:ahyp="http://schemas.microsoft.com/office/drawing/2018/hyperlinkcolor" val="tx"/>
                    </a:ext>
                  </a:extLst>
                </a:hlinkClick>
              </a:rPr>
              <a:t>This Photo</a:t>
            </a:r>
            <a:r>
              <a:rPr lang="en-US" sz="1600" dirty="0">
                <a:solidFill>
                  <a:srgbClr val="FFFFFF"/>
                </a:solidFill>
              </a:rPr>
              <a:t> by Unknown author is licensed under </a:t>
            </a:r>
            <a:r>
              <a:rPr lang="en-US" sz="1600" dirty="0">
                <a:solidFill>
                  <a:srgbClr val="FFFFFF"/>
                </a:solidFill>
                <a:hlinkClick r:id="rId5">
                  <a:extLst>
                    <a:ext uri="{A12FA001-AC4F-418D-AE19-62706E023703}">
                      <ahyp:hlinkClr xmlns:ahyp="http://schemas.microsoft.com/office/drawing/2018/hyperlinkcolor" val="tx"/>
                    </a:ext>
                  </a:extLst>
                </a:hlinkClick>
              </a:rPr>
              <a:t>CC BY</a:t>
            </a:r>
            <a:r>
              <a:rPr lang="en-US" sz="1600" dirty="0">
                <a:solidFill>
                  <a:srgbClr val="FFFFFF"/>
                </a:solidFill>
              </a:rPr>
              <a:t>.</a:t>
            </a:r>
          </a:p>
        </p:txBody>
      </p:sp>
    </p:spTree>
    <p:extLst>
      <p:ext uri="{BB962C8B-B14F-4D97-AF65-F5344CB8AC3E}">
        <p14:creationId xmlns:p14="http://schemas.microsoft.com/office/powerpoint/2010/main" val="369808160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20500"/>
        </a:solidFill>
        <a:effectLst/>
      </p:bgPr>
    </p:bg>
    <p:spTree>
      <p:nvGrpSpPr>
        <p:cNvPr id="1" name=""/>
        <p:cNvGrpSpPr/>
        <p:nvPr/>
      </p:nvGrpSpPr>
      <p:grpSpPr>
        <a:xfrm>
          <a:off x="0" y="0"/>
          <a:ext cx="0" cy="0"/>
          <a:chOff x="0" y="0"/>
          <a:chExt cx="0" cy="0"/>
        </a:xfrm>
      </p:grpSpPr>
      <p:sp>
        <p:nvSpPr>
          <p:cNvPr id="36" name="Rectangle 36">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90D86A3-1B45-4631-A692-BF314C706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
            <a:ext cx="678180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E6A94-4293-43C8-9AF1-64F0F6DE6B98}"/>
              </a:ext>
            </a:extLst>
          </p:cNvPr>
          <p:cNvSpPr>
            <a:spLocks noGrp="1"/>
          </p:cNvSpPr>
          <p:nvPr>
            <p:ph type="title"/>
          </p:nvPr>
        </p:nvSpPr>
        <p:spPr>
          <a:xfrm>
            <a:off x="871442" y="685800"/>
            <a:ext cx="5038916" cy="1474666"/>
          </a:xfrm>
        </p:spPr>
        <p:txBody>
          <a:bodyPr anchor="b">
            <a:normAutofit/>
          </a:bodyPr>
          <a:lstStyle/>
          <a:p>
            <a:pPr algn="ctr"/>
            <a:r>
              <a:rPr lang="en-US" sz="3200" dirty="0">
                <a:solidFill>
                  <a:schemeClr val="bg1">
                    <a:alpha val="60000"/>
                  </a:schemeClr>
                </a:solidFill>
                <a:latin typeface="Broadway"/>
                <a:cs typeface="Calibri Light"/>
              </a:rPr>
              <a:t>Freedmen's Bureau Acts of 1865 and 1866 </a:t>
            </a:r>
            <a:endParaRPr lang="en-US" sz="3200" dirty="0">
              <a:solidFill>
                <a:schemeClr val="bg1">
                  <a:alpha val="60000"/>
                </a:schemeClr>
              </a:solidFill>
              <a:latin typeface="Broadway"/>
            </a:endParaRPr>
          </a:p>
        </p:txBody>
      </p:sp>
      <p:sp>
        <p:nvSpPr>
          <p:cNvPr id="3" name="Content Placeholder 2">
            <a:extLst>
              <a:ext uri="{FF2B5EF4-FFF2-40B4-BE49-F238E27FC236}">
                <a16:creationId xmlns:a16="http://schemas.microsoft.com/office/drawing/2014/main" id="{C3D315A1-2593-4712-BC10-E11810320379}"/>
              </a:ext>
            </a:extLst>
          </p:cNvPr>
          <p:cNvSpPr>
            <a:spLocks noGrp="1"/>
          </p:cNvSpPr>
          <p:nvPr>
            <p:ph idx="1"/>
          </p:nvPr>
        </p:nvSpPr>
        <p:spPr>
          <a:xfrm>
            <a:off x="871442" y="2447336"/>
            <a:ext cx="5038916" cy="3724862"/>
          </a:xfrm>
        </p:spPr>
        <p:txBody>
          <a:bodyPr vert="horz" lIns="91440" tIns="45720" rIns="91440" bIns="45720" rtlCol="0" anchor="t">
            <a:normAutofit/>
          </a:bodyPr>
          <a:lstStyle/>
          <a:p>
            <a:pPr marL="0" indent="0" algn="ctr">
              <a:buNone/>
            </a:pPr>
            <a:r>
              <a:rPr lang="en-US" sz="2200" i="1" dirty="0">
                <a:solidFill>
                  <a:schemeClr val="bg1"/>
                </a:solidFill>
                <a:latin typeface="Bembo"/>
                <a:cs typeface="Calibri"/>
              </a:rPr>
              <a:t>"An Act to establish a Bureau for the Relief of Freedmen and Refugees" </a:t>
            </a:r>
            <a:r>
              <a:rPr lang="en-US" sz="2200" dirty="0">
                <a:solidFill>
                  <a:schemeClr val="bg1"/>
                </a:solidFill>
                <a:latin typeface="Bembo"/>
                <a:cs typeface="Calibri"/>
              </a:rPr>
              <a:t>which provided food, shelter, clothing, medical services , and land to displace Southerns </a:t>
            </a:r>
            <a:r>
              <a:rPr lang="en-US" sz="2200" b="1" dirty="0">
                <a:solidFill>
                  <a:schemeClr val="bg1"/>
                </a:solidFill>
                <a:latin typeface="Bembo"/>
                <a:cs typeface="Calibri"/>
              </a:rPr>
              <a:t>including </a:t>
            </a:r>
            <a:r>
              <a:rPr lang="en-US" sz="2200" dirty="0">
                <a:solidFill>
                  <a:schemeClr val="bg1"/>
                </a:solidFill>
                <a:latin typeface="Bembo"/>
                <a:cs typeface="Calibri"/>
              </a:rPr>
              <a:t>newly free African Americans.  </a:t>
            </a:r>
            <a:endParaRPr lang="en-US" sz="2200">
              <a:solidFill>
                <a:schemeClr val="bg1"/>
              </a:solidFill>
              <a:cs typeface="Calibri" panose="020F0502020204030204"/>
            </a:endParaRPr>
          </a:p>
          <a:p>
            <a:pPr marL="0" indent="0" algn="ctr">
              <a:buNone/>
            </a:pPr>
            <a:r>
              <a:rPr lang="en-US" sz="2200" dirty="0">
                <a:solidFill>
                  <a:schemeClr val="bg1"/>
                </a:solidFill>
                <a:latin typeface="Bembo"/>
                <a:cs typeface="Calibri"/>
              </a:rPr>
              <a:t>In 1963 representative T.D.</a:t>
            </a:r>
            <a:r>
              <a:rPr lang="en-US" sz="2200" dirty="0">
                <a:solidFill>
                  <a:schemeClr val="bg1"/>
                </a:solidFill>
                <a:latin typeface="Bembo"/>
                <a:ea typeface="+mn-lt"/>
                <a:cs typeface="+mn-lt"/>
              </a:rPr>
              <a:t> Eliot of Massachusetts proposed a bill that stated the emancipation within the Department of War providing protecting to the newly freed African Americans. </a:t>
            </a:r>
            <a:endParaRPr lang="en-US" sz="2200" dirty="0">
              <a:solidFill>
                <a:schemeClr val="bg1"/>
              </a:solidFill>
              <a:latin typeface="Bembo"/>
              <a:cs typeface="Calibri"/>
            </a:endParaRPr>
          </a:p>
        </p:txBody>
      </p:sp>
      <p:pic>
        <p:nvPicPr>
          <p:cNvPr id="27" name="Picture 27" descr="A picture containing text, cat, indoor, furniture&#10;&#10;Description automatically generated">
            <a:extLst>
              <a:ext uri="{FF2B5EF4-FFF2-40B4-BE49-F238E27FC236}">
                <a16:creationId xmlns:a16="http://schemas.microsoft.com/office/drawing/2014/main" id="{EBB14759-7A59-47AA-91AD-DE14E0F8861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397"/>
          <a:stretch/>
        </p:blipFill>
        <p:spPr>
          <a:xfrm>
            <a:off x="7461069" y="685799"/>
            <a:ext cx="4117787" cy="5486399"/>
          </a:xfrm>
          <a:prstGeom prst="rect">
            <a:avLst/>
          </a:prstGeom>
        </p:spPr>
      </p:pic>
      <p:sp>
        <p:nvSpPr>
          <p:cNvPr id="28" name="TextBox 27">
            <a:extLst>
              <a:ext uri="{FF2B5EF4-FFF2-40B4-BE49-F238E27FC236}">
                <a16:creationId xmlns:a16="http://schemas.microsoft.com/office/drawing/2014/main" id="{5379E85C-F35E-4F14-AD92-C7C3A577C3EE}"/>
              </a:ext>
            </a:extLst>
          </p:cNvPr>
          <p:cNvSpPr txBox="1"/>
          <p:nvPr/>
        </p:nvSpPr>
        <p:spPr>
          <a:xfrm>
            <a:off x="7461069" y="6361210"/>
            <a:ext cx="4478593" cy="307777"/>
          </a:xfrm>
          <a:prstGeom prst="rect">
            <a:avLst/>
          </a:prstGeom>
          <a:solidFill>
            <a:srgbClr val="000000"/>
          </a:solidFill>
        </p:spPr>
        <p:txBody>
          <a:bodyPr wrap="square">
            <a:spAutoFit/>
          </a:bodyPr>
          <a:lstStyle/>
          <a:p>
            <a:pPr algn="r">
              <a:spcAft>
                <a:spcPts val="600"/>
              </a:spcAft>
            </a:pPr>
            <a:r>
              <a:rPr lang="en-US" sz="1400" dirty="0">
                <a:solidFill>
                  <a:srgbClr val="FFFFFF"/>
                </a:solidFill>
                <a:hlinkClick r:id="rId3">
                  <a:extLst>
                    <a:ext uri="{A12FA001-AC4F-418D-AE19-62706E023703}">
                      <ahyp:hlinkClr xmlns:ahyp="http://schemas.microsoft.com/office/drawing/2018/hyperlinkcolor" val="tx"/>
                    </a:ext>
                  </a:extLst>
                </a:hlinkClick>
              </a:rPr>
              <a:t>This Photo</a:t>
            </a:r>
            <a:r>
              <a:rPr lang="en-US" sz="1400" dirty="0">
                <a:solidFill>
                  <a:srgbClr val="FFFFFF"/>
                </a:solidFill>
              </a:rPr>
              <a:t> by Unknown author is licensed under </a:t>
            </a:r>
            <a:r>
              <a:rPr lang="en-US" sz="1400" dirty="0">
                <a:solidFill>
                  <a:srgbClr val="FFFFFF"/>
                </a:solidFill>
                <a:hlinkClick r:id="rId4">
                  <a:extLst>
                    <a:ext uri="{A12FA001-AC4F-418D-AE19-62706E023703}">
                      <ahyp:hlinkClr xmlns:ahyp="http://schemas.microsoft.com/office/drawing/2018/hyperlinkcolor" val="tx"/>
                    </a:ext>
                  </a:extLst>
                </a:hlinkClick>
              </a:rPr>
              <a:t>CC BY-SA</a:t>
            </a:r>
            <a:r>
              <a:rPr lang="en-US" sz="700" dirty="0">
                <a:solidFill>
                  <a:srgbClr val="FFFFFF"/>
                </a:solidFill>
              </a:rPr>
              <a:t>.</a:t>
            </a:r>
          </a:p>
        </p:txBody>
      </p:sp>
    </p:spTree>
    <p:extLst>
      <p:ext uri="{BB962C8B-B14F-4D97-AF65-F5344CB8AC3E}">
        <p14:creationId xmlns:p14="http://schemas.microsoft.com/office/powerpoint/2010/main" val="41747994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05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24BC-C9A7-417F-AA04-C41CA72BA7CF}"/>
              </a:ext>
            </a:extLst>
          </p:cNvPr>
          <p:cNvSpPr>
            <a:spLocks noGrp="1"/>
          </p:cNvSpPr>
          <p:nvPr>
            <p:ph type="title"/>
          </p:nvPr>
        </p:nvSpPr>
        <p:spPr>
          <a:xfrm>
            <a:off x="6154986" y="361119"/>
            <a:ext cx="5511075" cy="1325563"/>
          </a:xfrm>
        </p:spPr>
        <p:txBody>
          <a:bodyPr>
            <a:normAutofit/>
          </a:bodyPr>
          <a:lstStyle/>
          <a:p>
            <a:pPr algn="ctr"/>
            <a:r>
              <a:rPr lang="en-US" dirty="0">
                <a:latin typeface="Britannic Bold"/>
                <a:cs typeface="Calibri Light"/>
              </a:rPr>
              <a:t>The Civil Rights Bill of 1866</a:t>
            </a:r>
          </a:p>
        </p:txBody>
      </p:sp>
      <p:sp>
        <p:nvSpPr>
          <p:cNvPr id="24" name="Freeform: Shape 23">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9" descr="Text, letter&#10;&#10;Description automatically generated">
            <a:extLst>
              <a:ext uri="{FF2B5EF4-FFF2-40B4-BE49-F238E27FC236}">
                <a16:creationId xmlns:a16="http://schemas.microsoft.com/office/drawing/2014/main" id="{BFF4D03D-DE19-4607-A605-63E945C6819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168" r="17279" b="-1"/>
          <a:stretch/>
        </p:blipFill>
        <p:spPr>
          <a:xfrm>
            <a:off x="3605304" y="2672805"/>
            <a:ext cx="2754284" cy="2777375"/>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8" name="Picture 18" descr="A picture containing text, book&#10;&#10;Description automatically generated">
            <a:extLst>
              <a:ext uri="{FF2B5EF4-FFF2-40B4-BE49-F238E27FC236}">
                <a16:creationId xmlns:a16="http://schemas.microsoft.com/office/drawing/2014/main" id="{96DA36E7-5588-4842-8B0D-974E18A8084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9938" r="20835" b="1"/>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3" name="Picture 14">
            <a:extLst>
              <a:ext uri="{FF2B5EF4-FFF2-40B4-BE49-F238E27FC236}">
                <a16:creationId xmlns:a16="http://schemas.microsoft.com/office/drawing/2014/main" id="{ECA250AB-4FD8-4B64-93D6-5D54FAFD344A}"/>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3436" r="-4" b="-4"/>
          <a:stretch/>
        </p:blipFill>
        <p:spPr>
          <a:xfrm>
            <a:off x="4825" y="4007260"/>
            <a:ext cx="3189707" cy="2862294"/>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F839BF5F-249A-4C9C-96B6-6A68A95EE249}"/>
              </a:ext>
            </a:extLst>
          </p:cNvPr>
          <p:cNvSpPr>
            <a:spLocks noGrp="1"/>
          </p:cNvSpPr>
          <p:nvPr>
            <p:ph idx="1"/>
          </p:nvPr>
        </p:nvSpPr>
        <p:spPr>
          <a:xfrm>
            <a:off x="6638371" y="1693039"/>
            <a:ext cx="5176256" cy="4466061"/>
          </a:xfrm>
        </p:spPr>
        <p:txBody>
          <a:bodyPr vert="horz" lIns="91440" tIns="45720" rIns="91440" bIns="45720" rtlCol="0" anchor="t">
            <a:noAutofit/>
          </a:bodyPr>
          <a:lstStyle/>
          <a:p>
            <a:pPr marL="0" indent="0" algn="ctr">
              <a:buNone/>
            </a:pPr>
            <a:r>
              <a:rPr lang="en-US" sz="1800" dirty="0">
                <a:latin typeface="Cambria"/>
                <a:cs typeface="Calibri"/>
              </a:rPr>
              <a:t>The Civil Rights Bill of 1866 was the first United Stated federal law to determine citizenship and enforce that all citizens are EQUALLY protected under the law. that all citizens are equally protected by the law. This protecting all African descents that were born in or brought to the United States after the Civil War. </a:t>
            </a:r>
          </a:p>
          <a:p>
            <a:pPr marL="0" indent="0" algn="ctr">
              <a:buNone/>
            </a:pPr>
            <a:r>
              <a:rPr lang="en-US" sz="1800" i="1" dirty="0">
                <a:latin typeface="Bembo"/>
                <a:cs typeface="Calibri"/>
              </a:rPr>
              <a:t>"hereby declared to be citizens of the United States." The legislation granted all citizens the “full and equal benefit of all laws and proceedings for the security of person and property.” </a:t>
            </a:r>
            <a:r>
              <a:rPr lang="en-US" sz="1800" dirty="0">
                <a:latin typeface="Bembo"/>
                <a:cs typeface="Calibri"/>
              </a:rPr>
              <a:t>(Civil Rights Bill </a:t>
            </a:r>
            <a:r>
              <a:rPr lang="en-US" sz="1800" dirty="0">
                <a:latin typeface="Bembo"/>
                <a:cs typeface="Calibri"/>
                <a:hlinkClick r:id="rId8"/>
              </a:rPr>
              <a:t>https://history.house.gov/Historical-Highlights/1851-1900/The-Civil-Rights-Bill-of-1866/</a:t>
            </a:r>
            <a:r>
              <a:rPr lang="en-US" sz="1800" dirty="0">
                <a:latin typeface="Bembo"/>
                <a:cs typeface="Calibri"/>
              </a:rPr>
              <a:t>) </a:t>
            </a:r>
          </a:p>
          <a:p>
            <a:pPr marL="0" indent="0" algn="ctr">
              <a:buNone/>
            </a:pPr>
            <a:r>
              <a:rPr lang="en-US" sz="1800" dirty="0">
                <a:latin typeface="Cambria"/>
                <a:cs typeface="Calibri"/>
              </a:rPr>
              <a:t>Furthermore, being one of the most important bills that was ever passed in the United States of American but unfortunately was NOT enforced starting with Andrew Jackson who VETO the bill although it still passed.</a:t>
            </a:r>
            <a:endParaRPr lang="en-US" sz="1800" dirty="0">
              <a:latin typeface="Bembo"/>
              <a:cs typeface="Calibri"/>
            </a:endParaRPr>
          </a:p>
          <a:p>
            <a:endParaRPr lang="en-US" sz="1400" dirty="0">
              <a:cs typeface="Calibri"/>
            </a:endParaRPr>
          </a:p>
          <a:p>
            <a:endParaRPr lang="en-US" sz="1400" dirty="0">
              <a:cs typeface="Calibri"/>
            </a:endParaRPr>
          </a:p>
        </p:txBody>
      </p:sp>
      <p:sp>
        <p:nvSpPr>
          <p:cNvPr id="19" name="TextBox 18">
            <a:extLst>
              <a:ext uri="{FF2B5EF4-FFF2-40B4-BE49-F238E27FC236}">
                <a16:creationId xmlns:a16="http://schemas.microsoft.com/office/drawing/2014/main" id="{00C97A0C-8CB0-4619-8076-A2C81392B60E}"/>
              </a:ext>
            </a:extLst>
          </p:cNvPr>
          <p:cNvSpPr txBox="1"/>
          <p:nvPr/>
        </p:nvSpPr>
        <p:spPr>
          <a:xfrm>
            <a:off x="3014650" y="6496881"/>
            <a:ext cx="5005087" cy="307777"/>
          </a:xfrm>
          <a:prstGeom prst="rect">
            <a:avLst/>
          </a:prstGeom>
          <a:solidFill>
            <a:srgbClr val="000000"/>
          </a:solidFill>
        </p:spPr>
        <p:txBody>
          <a:bodyPr wrap="square">
            <a:spAutoFit/>
          </a:bodyPr>
          <a:lstStyle/>
          <a:p>
            <a:pPr algn="r">
              <a:spcAft>
                <a:spcPts val="600"/>
              </a:spcAft>
            </a:pPr>
            <a:r>
              <a:rPr lang="en-US" sz="1400" dirty="0">
                <a:solidFill>
                  <a:srgbClr val="FFFFFF"/>
                </a:solidFill>
                <a:hlinkClick r:id="rId5">
                  <a:extLst>
                    <a:ext uri="{A12FA001-AC4F-418D-AE19-62706E023703}">
                      <ahyp:hlinkClr xmlns:ahyp="http://schemas.microsoft.com/office/drawing/2018/hyperlinkcolor" val="tx"/>
                    </a:ext>
                  </a:extLst>
                </a:hlinkClick>
              </a:rPr>
              <a:t>This Photo</a:t>
            </a:r>
            <a:r>
              <a:rPr lang="en-US" sz="1400" dirty="0">
                <a:solidFill>
                  <a:srgbClr val="FFFFFF"/>
                </a:solidFill>
              </a:rPr>
              <a:t>s by Unknown author is licensed under </a:t>
            </a:r>
            <a:r>
              <a:rPr lang="en-US" sz="1400" dirty="0">
                <a:solidFill>
                  <a:srgbClr val="FFFFFF"/>
                </a:solidFill>
                <a:hlinkClick r:id="rId9">
                  <a:extLst>
                    <a:ext uri="{A12FA001-AC4F-418D-AE19-62706E023703}">
                      <ahyp:hlinkClr xmlns:ahyp="http://schemas.microsoft.com/office/drawing/2018/hyperlinkcolor" val="tx"/>
                    </a:ext>
                  </a:extLst>
                </a:hlinkClick>
              </a:rPr>
              <a:t>CC BY-SA-NC</a:t>
            </a:r>
            <a:r>
              <a:rPr lang="en-US" sz="1400" dirty="0">
                <a:solidFill>
                  <a:srgbClr val="FFFFFF"/>
                </a:solidFill>
              </a:rPr>
              <a:t>.</a:t>
            </a:r>
          </a:p>
        </p:txBody>
      </p:sp>
    </p:spTree>
    <p:extLst>
      <p:ext uri="{BB962C8B-B14F-4D97-AF65-F5344CB8AC3E}">
        <p14:creationId xmlns:p14="http://schemas.microsoft.com/office/powerpoint/2010/main" val="23655446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0"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110262-5083-4734-92FF-8CF6EA8DBDD4}"/>
              </a:ext>
            </a:extLst>
          </p:cNvPr>
          <p:cNvSpPr>
            <a:spLocks noGrp="1"/>
          </p:cNvSpPr>
          <p:nvPr>
            <p:ph type="title"/>
          </p:nvPr>
        </p:nvSpPr>
        <p:spPr>
          <a:xfrm>
            <a:off x="643467" y="321734"/>
            <a:ext cx="10905066" cy="1135737"/>
          </a:xfrm>
        </p:spPr>
        <p:txBody>
          <a:bodyPr>
            <a:normAutofit/>
          </a:bodyPr>
          <a:lstStyle/>
          <a:p>
            <a:pPr algn="ctr"/>
            <a:r>
              <a:rPr lang="en-US" sz="3600">
                <a:latin typeface="Britannic Bold"/>
                <a:cs typeface="Calibri Light"/>
              </a:rPr>
              <a:t>Military Reconstruction Act</a:t>
            </a:r>
          </a:p>
        </p:txBody>
      </p:sp>
      <p:sp>
        <p:nvSpPr>
          <p:cNvPr id="3" name="Content Placeholder 2">
            <a:extLst>
              <a:ext uri="{FF2B5EF4-FFF2-40B4-BE49-F238E27FC236}">
                <a16:creationId xmlns:a16="http://schemas.microsoft.com/office/drawing/2014/main" id="{85292346-E03E-4F43-8135-23891F8DABEA}"/>
              </a:ext>
            </a:extLst>
          </p:cNvPr>
          <p:cNvSpPr>
            <a:spLocks noGrp="1"/>
          </p:cNvSpPr>
          <p:nvPr>
            <p:ph idx="1"/>
          </p:nvPr>
        </p:nvSpPr>
        <p:spPr>
          <a:xfrm>
            <a:off x="1017281" y="1308528"/>
            <a:ext cx="4152156" cy="4695906"/>
          </a:xfrm>
        </p:spPr>
        <p:txBody>
          <a:bodyPr vert="horz" lIns="91440" tIns="45720" rIns="91440" bIns="45720" rtlCol="0" anchor="t">
            <a:noAutofit/>
          </a:bodyPr>
          <a:lstStyle/>
          <a:p>
            <a:pPr marL="0" indent="0" algn="ctr">
              <a:buNone/>
            </a:pPr>
            <a:r>
              <a:rPr lang="en-US" sz="2000">
                <a:latin typeface="Bembo"/>
                <a:ea typeface="+mn-lt"/>
                <a:cs typeface="+mn-lt"/>
              </a:rPr>
              <a:t>In 1867 congress, the majority being radical republicans, passed the </a:t>
            </a:r>
            <a:r>
              <a:rPr lang="en-US" sz="2000" u="sng">
                <a:latin typeface="Bembo"/>
                <a:ea typeface="+mn-lt"/>
                <a:cs typeface="+mn-lt"/>
              </a:rPr>
              <a:t>Miliatry Reconstruction Act</a:t>
            </a:r>
            <a:r>
              <a:rPr lang="en-US" sz="2000">
                <a:latin typeface="Bembo"/>
                <a:ea typeface="+mn-lt"/>
                <a:cs typeface="+mn-lt"/>
              </a:rPr>
              <a:t> which divied the South into five military districts governed by past Union generals. In order to be consider for readmittance into the Union each Confederate state was required to pass the 13th and 14th amendments and hold new elections. </a:t>
            </a:r>
            <a:endParaRPr lang="en-US" sz="2000" u="sng">
              <a:latin typeface="Bembo"/>
              <a:ea typeface="+mn-lt"/>
              <a:cs typeface="+mn-lt"/>
            </a:endParaRPr>
          </a:p>
          <a:p>
            <a:pPr marL="0" indent="0">
              <a:buNone/>
            </a:pPr>
            <a:r>
              <a:rPr lang="en-US" sz="2000">
                <a:latin typeface="Bembo"/>
                <a:ea typeface="+mn-lt"/>
                <a:cs typeface="+mn-lt"/>
              </a:rPr>
              <a:t>Tennessee was the only state exempt from military reconstruction because the support for the Union was large as well as them meeting most of the required demands for reconstruction made by the Radical Republicans.  </a:t>
            </a:r>
            <a:endParaRPr lang="en-US" sz="2000">
              <a:latin typeface="Bembo"/>
              <a:cs typeface="Calibri"/>
            </a:endParaRPr>
          </a:p>
        </p:txBody>
      </p:sp>
      <p:grpSp>
        <p:nvGrpSpPr>
          <p:cNvPr id="23" name="Group 2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5" name="Isosceles Triangle 2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2" descr="Map&#10;&#10;Description automatically generated">
            <a:extLst>
              <a:ext uri="{FF2B5EF4-FFF2-40B4-BE49-F238E27FC236}">
                <a16:creationId xmlns:a16="http://schemas.microsoft.com/office/drawing/2014/main" id="{CE90C0A4-907C-4090-B2B2-9A198196A6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95595" y="1487899"/>
            <a:ext cx="6253212" cy="3882202"/>
          </a:xfrm>
          <a:prstGeom prst="rect">
            <a:avLst/>
          </a:prstGeom>
        </p:spPr>
      </p:pic>
      <p:grpSp>
        <p:nvGrpSpPr>
          <p:cNvPr id="28" name="Group 2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9" name="Rectangle 2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CE3C3AAA-35E5-4E85-9862-7CA2B8EADE59}"/>
              </a:ext>
            </a:extLst>
          </p:cNvPr>
          <p:cNvSpPr txBox="1"/>
          <p:nvPr/>
        </p:nvSpPr>
        <p:spPr>
          <a:xfrm>
            <a:off x="6664002" y="6228489"/>
            <a:ext cx="5252664" cy="307777"/>
          </a:xfrm>
          <a:prstGeom prst="rect">
            <a:avLst/>
          </a:prstGeom>
          <a:solidFill>
            <a:srgbClr val="000000"/>
          </a:solidFill>
        </p:spPr>
        <p:txBody>
          <a:bodyPr wrap="square">
            <a:spAutoFit/>
          </a:bodyPr>
          <a:lstStyle/>
          <a:p>
            <a:pPr algn="r">
              <a:spcAft>
                <a:spcPts val="600"/>
              </a:spcAft>
            </a:pPr>
            <a:r>
              <a:rPr lang="en-US" sz="1400" dirty="0">
                <a:solidFill>
                  <a:srgbClr val="FFFFFF"/>
                </a:solidFill>
                <a:hlinkClick r:id="rId3">
                  <a:extLst>
                    <a:ext uri="{A12FA001-AC4F-418D-AE19-62706E023703}">
                      <ahyp:hlinkClr xmlns:ahyp="http://schemas.microsoft.com/office/drawing/2018/hyperlinkcolor" val="tx"/>
                    </a:ext>
                  </a:extLst>
                </a:hlinkClick>
              </a:rPr>
              <a:t>This Photo</a:t>
            </a:r>
            <a:r>
              <a:rPr lang="en-US" sz="1400" dirty="0">
                <a:solidFill>
                  <a:srgbClr val="FFFFFF"/>
                </a:solidFill>
              </a:rPr>
              <a:t> by Unknown author is licensed under </a:t>
            </a:r>
            <a:r>
              <a:rPr lang="en-US" sz="1400" dirty="0">
                <a:solidFill>
                  <a:srgbClr val="FFFFFF"/>
                </a:solidFill>
                <a:hlinkClick r:id="rId4">
                  <a:extLst>
                    <a:ext uri="{A12FA001-AC4F-418D-AE19-62706E023703}">
                      <ahyp:hlinkClr xmlns:ahyp="http://schemas.microsoft.com/office/drawing/2018/hyperlinkcolor" val="tx"/>
                    </a:ext>
                  </a:extLst>
                </a:hlinkClick>
              </a:rPr>
              <a:t>CC BY-SA</a:t>
            </a:r>
            <a:r>
              <a:rPr lang="en-US" sz="1400" dirty="0">
                <a:solidFill>
                  <a:srgbClr val="FFFFFF"/>
                </a:solidFill>
              </a:rPr>
              <a:t>.</a:t>
            </a:r>
          </a:p>
        </p:txBody>
      </p:sp>
    </p:spTree>
    <p:extLst>
      <p:ext uri="{BB962C8B-B14F-4D97-AF65-F5344CB8AC3E}">
        <p14:creationId xmlns:p14="http://schemas.microsoft.com/office/powerpoint/2010/main" val="19691795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912713-5592-4431-A7BB-B836521A6E73}"/>
              </a:ext>
            </a:extLst>
          </p:cNvPr>
          <p:cNvSpPr>
            <a:spLocks noGrp="1"/>
          </p:cNvSpPr>
          <p:nvPr>
            <p:ph type="title"/>
          </p:nvPr>
        </p:nvSpPr>
        <p:spPr>
          <a:xfrm>
            <a:off x="6234867" y="-1623"/>
            <a:ext cx="5217173" cy="1373821"/>
          </a:xfrm>
        </p:spPr>
        <p:txBody>
          <a:bodyPr anchor="b">
            <a:normAutofit/>
          </a:bodyPr>
          <a:lstStyle/>
          <a:p>
            <a:pPr algn="ctr"/>
            <a:r>
              <a:rPr lang="en-US">
                <a:solidFill>
                  <a:schemeClr val="bg1"/>
                </a:solidFill>
                <a:latin typeface="Bernard MT Condensed"/>
                <a:cs typeface="Calibri Light"/>
              </a:rPr>
              <a:t>The Impeachment of Andrew Johnson  </a:t>
            </a:r>
            <a:endParaRPr lang="en-US">
              <a:solidFill>
                <a:schemeClr val="bg1"/>
              </a:solidFill>
              <a:latin typeface="Bernard MT Condensed"/>
            </a:endParaRPr>
          </a:p>
        </p:txBody>
      </p:sp>
      <p:grpSp>
        <p:nvGrpSpPr>
          <p:cNvPr id="18" name="Graphic 38">
            <a:extLst>
              <a:ext uri="{FF2B5EF4-FFF2-40B4-BE49-F238E27FC236}">
                <a16:creationId xmlns:a16="http://schemas.microsoft.com/office/drawing/2014/main" id="{3CC7AA9C-C2F2-4084-9DA2-10496BF4B2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888" y="1448890"/>
            <a:ext cx="1910252" cy="709660"/>
            <a:chOff x="2267504" y="2540250"/>
            <a:chExt cx="1990951" cy="739640"/>
          </a:xfrm>
          <a:solidFill>
            <a:schemeClr val="bg1"/>
          </a:solidFill>
        </p:grpSpPr>
        <p:sp>
          <p:nvSpPr>
            <p:cNvPr id="19" name="Freeform: Shape 18">
              <a:extLst>
                <a:ext uri="{FF2B5EF4-FFF2-40B4-BE49-F238E27FC236}">
                  <a16:creationId xmlns:a16="http://schemas.microsoft.com/office/drawing/2014/main" id="{06B230D1-A85F-4C7D-AE8A-7E30FA1E1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B37842DD-6004-4ED8-AEF6-E6E38A4DA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3" name="Content Placeholder 2">
            <a:extLst>
              <a:ext uri="{FF2B5EF4-FFF2-40B4-BE49-F238E27FC236}">
                <a16:creationId xmlns:a16="http://schemas.microsoft.com/office/drawing/2014/main" id="{2B3AB6AB-B352-46C5-A31B-8C2131566BF8}"/>
              </a:ext>
            </a:extLst>
          </p:cNvPr>
          <p:cNvSpPr>
            <a:spLocks noGrp="1"/>
          </p:cNvSpPr>
          <p:nvPr>
            <p:ph idx="1"/>
          </p:nvPr>
        </p:nvSpPr>
        <p:spPr>
          <a:xfrm>
            <a:off x="6234868" y="1350572"/>
            <a:ext cx="5217173" cy="4351338"/>
          </a:xfrm>
        </p:spPr>
        <p:txBody>
          <a:bodyPr vert="horz" lIns="91440" tIns="45720" rIns="91440" bIns="45720" rtlCol="0" anchor="t">
            <a:noAutofit/>
          </a:bodyPr>
          <a:lstStyle/>
          <a:p>
            <a:pPr marL="0" indent="0" algn="ctr">
              <a:buNone/>
            </a:pPr>
            <a:r>
              <a:rPr lang="en-US" sz="1600">
                <a:solidFill>
                  <a:schemeClr val="bg1"/>
                </a:solidFill>
                <a:latin typeface="Bembo"/>
                <a:cs typeface="Calibri"/>
              </a:rPr>
              <a:t>Andrew Johnson had been sworn into Presidency after Abraham Lincoln was asasinated on April 15, 1865, he was a union man but truly he rooted from the South.</a:t>
            </a:r>
            <a:endParaRPr lang="en-US" sz="1600">
              <a:solidFill>
                <a:schemeClr val="bg1"/>
              </a:solidFill>
              <a:latin typeface="Calibri" panose="020F0502020204030204"/>
              <a:cs typeface="Calibri"/>
            </a:endParaRPr>
          </a:p>
          <a:p>
            <a:pPr marL="0" indent="0">
              <a:buNone/>
            </a:pPr>
            <a:r>
              <a:rPr lang="en-US" sz="1600" i="1">
                <a:solidFill>
                  <a:schemeClr val="bg1"/>
                </a:solidFill>
                <a:latin typeface="Bembo"/>
                <a:cs typeface="Calibri"/>
              </a:rPr>
              <a:t>(</a:t>
            </a:r>
            <a:r>
              <a:rPr lang="en-US" sz="1600" dirty="0">
                <a:solidFill>
                  <a:schemeClr val="bg1"/>
                </a:solidFill>
                <a:ea typeface="+mn-lt"/>
                <a:cs typeface="+mn-lt"/>
                <a:hlinkClick r:id="rId2">
                  <a:extLst>
                    <a:ext uri="{A12FA001-AC4F-418D-AE19-62706E023703}">
                      <ahyp:hlinkClr xmlns:ahyp="http://schemas.microsoft.com/office/drawing/2018/hyperlinkcolor" val="tx"/>
                    </a:ext>
                  </a:extLst>
                </a:hlinkClick>
              </a:rPr>
              <a:t>https://www.pbs.org/wgbh/americanexperience/features/grant-impeachment/</a:t>
            </a:r>
            <a:r>
              <a:rPr lang="en-US" sz="1600">
                <a:solidFill>
                  <a:schemeClr val="bg1"/>
                </a:solidFill>
                <a:ea typeface="+mn-lt"/>
                <a:cs typeface="+mn-lt"/>
              </a:rPr>
              <a:t>)</a:t>
            </a:r>
          </a:p>
          <a:p>
            <a:pPr marL="0" indent="0" algn="ctr">
              <a:buNone/>
            </a:pPr>
            <a:r>
              <a:rPr lang="en-US" sz="1600" dirty="0">
                <a:solidFill>
                  <a:schemeClr val="bg1"/>
                </a:solidFill>
                <a:latin typeface="Bembo"/>
                <a:cs typeface="Calibri"/>
              </a:rPr>
              <a:t>Obviously speaking Andrew Johnson failed to gain the support from the Radial Republicans like </a:t>
            </a:r>
            <a:r>
              <a:rPr lang="en-US" sz="1600" dirty="0">
                <a:solidFill>
                  <a:schemeClr val="bg1"/>
                </a:solidFill>
                <a:latin typeface="Bembo"/>
                <a:ea typeface="+mn-lt"/>
                <a:cs typeface="+mn-lt"/>
              </a:rPr>
              <a:t>Thaddeus Stevens and Benjamin Butler who would not take steps back and wanted to be guarenteed they too would be treated as a freeman. All these acts that they wanted to pass to reconstruction the south and make it equal for all man society Andrew Johnson would block all their enforcments, he constantly giving out pardons to ex-Rebels. Andrew Johnson has expressed his defiance for the radical republican's countless times in speeches and interviews. Now after the Tenure of office Act, which made it impossible for the President to just fire important government officials without the permission of the Senate, Johnson defied the act, for no one was going to tell him what he can and can't do. He had dismissed the Secretary </a:t>
            </a:r>
            <a:r>
              <a:rPr lang="en-US" sz="1600">
                <a:solidFill>
                  <a:schemeClr val="bg1"/>
                </a:solidFill>
                <a:latin typeface="Bembo"/>
                <a:ea typeface="+mn-lt"/>
                <a:cs typeface="+mn-lt"/>
              </a:rPr>
              <a:t>of War, Edwin M. Santon leading to the vote 126 to 47 leading to the first </a:t>
            </a:r>
            <a:r>
              <a:rPr lang="en-US" sz="1600" dirty="0">
                <a:solidFill>
                  <a:schemeClr val="bg1"/>
                </a:solidFill>
                <a:latin typeface="Bembo"/>
                <a:ea typeface="+mn-lt"/>
                <a:cs typeface="+mn-lt"/>
              </a:rPr>
              <a:t>ever American President to be impeached. </a:t>
            </a:r>
            <a:endParaRPr lang="en-US" sz="1600" dirty="0">
              <a:solidFill>
                <a:schemeClr val="bg1"/>
              </a:solidFill>
              <a:latin typeface="Bembo"/>
              <a:cs typeface="Calibri"/>
            </a:endParaRPr>
          </a:p>
        </p:txBody>
      </p:sp>
      <p:grpSp>
        <p:nvGrpSpPr>
          <p:cNvPr id="22" name="Group 21">
            <a:extLst>
              <a:ext uri="{FF2B5EF4-FFF2-40B4-BE49-F238E27FC236}">
                <a16:creationId xmlns:a16="http://schemas.microsoft.com/office/drawing/2014/main" id="{332ED93E-F1F1-46BF-B18E-134CB31A2F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1343" y="4864099"/>
            <a:ext cx="2085971" cy="1993901"/>
            <a:chOff x="3121343" y="4864099"/>
            <a:chExt cx="2085971" cy="1993901"/>
          </a:xfrm>
          <a:solidFill>
            <a:schemeClr val="bg1"/>
          </a:solidFill>
        </p:grpSpPr>
        <p:sp>
          <p:nvSpPr>
            <p:cNvPr id="23" name="Freeform: Shape 22">
              <a:extLst>
                <a:ext uri="{FF2B5EF4-FFF2-40B4-BE49-F238E27FC236}">
                  <a16:creationId xmlns:a16="http://schemas.microsoft.com/office/drawing/2014/main" id="{88ADD0EB-6B6C-435F-A36D-DAF69F1D2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Freeform: Shape 23">
              <a:extLst>
                <a:ext uri="{FF2B5EF4-FFF2-40B4-BE49-F238E27FC236}">
                  <a16:creationId xmlns:a16="http://schemas.microsoft.com/office/drawing/2014/main" id="{577B89E7-9C9A-47AD-B18E-3236F45C5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Freeform: Shape 24">
              <a:extLst>
                <a:ext uri="{FF2B5EF4-FFF2-40B4-BE49-F238E27FC236}">
                  <a16:creationId xmlns:a16="http://schemas.microsoft.com/office/drawing/2014/main" id="{20BE6390-943A-4781-973F-8FDBE0F16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Freeform: Shape 25">
              <a:extLst>
                <a:ext uri="{FF2B5EF4-FFF2-40B4-BE49-F238E27FC236}">
                  <a16:creationId xmlns:a16="http://schemas.microsoft.com/office/drawing/2014/main" id="{7BA70C61-9271-43B4-859C-21D0C45E7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Freeform: Shape 26">
              <a:extLst>
                <a:ext uri="{FF2B5EF4-FFF2-40B4-BE49-F238E27FC236}">
                  <a16:creationId xmlns:a16="http://schemas.microsoft.com/office/drawing/2014/main" id="{11930234-4E48-42E8-94C4-10EB33536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8" name="Freeform: Shape 27">
              <a:extLst>
                <a:ext uri="{FF2B5EF4-FFF2-40B4-BE49-F238E27FC236}">
                  <a16:creationId xmlns:a16="http://schemas.microsoft.com/office/drawing/2014/main" id="{F58BF244-D3E0-4434-AF8F-D3DAE9CA5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Freeform: Shape 28">
              <a:extLst>
                <a:ext uri="{FF2B5EF4-FFF2-40B4-BE49-F238E27FC236}">
                  <a16:creationId xmlns:a16="http://schemas.microsoft.com/office/drawing/2014/main" id="{87CD605C-BB14-40E3-9DC2-97FD8B5F7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 name="Freeform: Shape 29">
              <a:extLst>
                <a:ext uri="{FF2B5EF4-FFF2-40B4-BE49-F238E27FC236}">
                  <a16:creationId xmlns:a16="http://schemas.microsoft.com/office/drawing/2014/main" id="{6578A481-26C9-46DA-8395-2CE5CEDD2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 name="Freeform: Shape 30">
              <a:extLst>
                <a:ext uri="{FF2B5EF4-FFF2-40B4-BE49-F238E27FC236}">
                  <a16:creationId xmlns:a16="http://schemas.microsoft.com/office/drawing/2014/main" id="{14F9F061-747F-4F62-9E1E-63A9C3432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Freeform: Shape 31">
              <a:extLst>
                <a:ext uri="{FF2B5EF4-FFF2-40B4-BE49-F238E27FC236}">
                  <a16:creationId xmlns:a16="http://schemas.microsoft.com/office/drawing/2014/main" id="{B62560A9-6C17-42CF-B426-CA707D2DC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3" name="Freeform: Shape 32">
              <a:extLst>
                <a:ext uri="{FF2B5EF4-FFF2-40B4-BE49-F238E27FC236}">
                  <a16:creationId xmlns:a16="http://schemas.microsoft.com/office/drawing/2014/main" id="{E4DCEABC-85D3-4F63-889B-FA698C7B5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Freeform: Shape 33">
              <a:extLst>
                <a:ext uri="{FF2B5EF4-FFF2-40B4-BE49-F238E27FC236}">
                  <a16:creationId xmlns:a16="http://schemas.microsoft.com/office/drawing/2014/main" id="{F5F42E8C-AC6F-4951-83C9-179D824B1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5" name="Freeform: Shape 34">
              <a:extLst>
                <a:ext uri="{FF2B5EF4-FFF2-40B4-BE49-F238E27FC236}">
                  <a16:creationId xmlns:a16="http://schemas.microsoft.com/office/drawing/2014/main" id="{71E7EC34-DE0F-47D9-B3B2-C4AA686E9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pic>
        <p:nvPicPr>
          <p:cNvPr id="10" name="Picture 10" descr="Text, whiteboard&#10;&#10;Description automatically generated">
            <a:extLst>
              <a:ext uri="{FF2B5EF4-FFF2-40B4-BE49-F238E27FC236}">
                <a16:creationId xmlns:a16="http://schemas.microsoft.com/office/drawing/2014/main" id="{AF8EFEA9-748B-426F-A363-FCA70DBF972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4416"/>
          <a:stretch/>
        </p:blipFill>
        <p:spPr>
          <a:xfrm>
            <a:off x="767339" y="3710347"/>
            <a:ext cx="3400388" cy="2546005"/>
          </a:xfrm>
          <a:prstGeom prst="rect">
            <a:avLst/>
          </a:prstGeom>
        </p:spPr>
      </p:pic>
      <p:sp>
        <p:nvSpPr>
          <p:cNvPr id="11" name="TextBox 10">
            <a:extLst>
              <a:ext uri="{FF2B5EF4-FFF2-40B4-BE49-F238E27FC236}">
                <a16:creationId xmlns:a16="http://schemas.microsoft.com/office/drawing/2014/main" id="{BC3F83EF-5BC2-4EC4-A712-3867B50DC465}"/>
              </a:ext>
            </a:extLst>
          </p:cNvPr>
          <p:cNvSpPr txBox="1"/>
          <p:nvPr/>
        </p:nvSpPr>
        <p:spPr>
          <a:xfrm>
            <a:off x="1962675" y="571763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pic>
        <p:nvPicPr>
          <p:cNvPr id="13" name="Picture 13" descr="A picture containing person, necktie, person, wearing&#10;&#10;Description automatically generated">
            <a:extLst>
              <a:ext uri="{FF2B5EF4-FFF2-40B4-BE49-F238E27FC236}">
                <a16:creationId xmlns:a16="http://schemas.microsoft.com/office/drawing/2014/main" id="{009A1B54-1BED-4649-BE98-B50E6604BCB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998918" y="298450"/>
            <a:ext cx="2168106" cy="2895600"/>
          </a:xfrm>
          <a:prstGeom prst="rect">
            <a:avLst/>
          </a:prstGeom>
        </p:spPr>
      </p:pic>
      <p:sp>
        <p:nvSpPr>
          <p:cNvPr id="14" name="TextBox 13">
            <a:extLst>
              <a:ext uri="{FF2B5EF4-FFF2-40B4-BE49-F238E27FC236}">
                <a16:creationId xmlns:a16="http://schemas.microsoft.com/office/drawing/2014/main" id="{7DE1E988-3C0E-4330-9AAF-4E7413265FAD}"/>
              </a:ext>
            </a:extLst>
          </p:cNvPr>
          <p:cNvSpPr txBox="1"/>
          <p:nvPr/>
        </p:nvSpPr>
        <p:spPr>
          <a:xfrm>
            <a:off x="459317" y="6009217"/>
            <a:ext cx="2743200" cy="317500"/>
          </a:xfrm>
          <a:prstGeom prst="rect">
            <a:avLst/>
          </a:prstGeom>
        </p:spPr>
        <p:txBody>
          <a:bodyPr lIns="91440" tIns="45720" rIns="91440" bIns="45720" anchor="t">
            <a:normAutofit fontScale="47500" lnSpcReduction="20000"/>
          </a:bodyPr>
          <a:lstStyle/>
          <a:p>
            <a:r>
              <a:rPr lang="en-US" dirty="0">
                <a:hlinkClick r:id="rId7"/>
              </a:rPr>
              <a:t>This Photo</a:t>
            </a:r>
            <a:r>
              <a:rPr lang="en-US" dirty="0"/>
              <a:t> by Unknown author is licensed under </a:t>
            </a:r>
            <a:r>
              <a:rPr lang="en-US" dirty="0">
                <a:hlinkClick r:id="rId5"/>
              </a:rPr>
              <a:t>CC BY-SA</a:t>
            </a:r>
            <a:endParaRPr lang="en-US" dirty="0">
              <a:cs typeface="Calibri"/>
            </a:endParaRPr>
          </a:p>
        </p:txBody>
      </p:sp>
      <p:sp>
        <p:nvSpPr>
          <p:cNvPr id="17" name="TextBox 16">
            <a:extLst>
              <a:ext uri="{FF2B5EF4-FFF2-40B4-BE49-F238E27FC236}">
                <a16:creationId xmlns:a16="http://schemas.microsoft.com/office/drawing/2014/main" id="{B531C277-DD4C-41BB-881D-8513A3AD689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21" name="TextBox 20">
            <a:extLst>
              <a:ext uri="{FF2B5EF4-FFF2-40B4-BE49-F238E27FC236}">
                <a16:creationId xmlns:a16="http://schemas.microsoft.com/office/drawing/2014/main" id="{A5513710-FCF9-468A-8458-9ED5821D2503}"/>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6" name="TextBox 35">
            <a:extLst>
              <a:ext uri="{FF2B5EF4-FFF2-40B4-BE49-F238E27FC236}">
                <a16:creationId xmlns:a16="http://schemas.microsoft.com/office/drawing/2014/main" id="{3F39F097-F572-43C6-BF64-2007FD6F4163}"/>
              </a:ext>
            </a:extLst>
          </p:cNvPr>
          <p:cNvSpPr txBox="1"/>
          <p:nvPr/>
        </p:nvSpPr>
        <p:spPr>
          <a:xfrm>
            <a:off x="6481233" y="61637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add text</a:t>
            </a:r>
          </a:p>
        </p:txBody>
      </p:sp>
      <p:sp>
        <p:nvSpPr>
          <p:cNvPr id="37" name="Speech Bubble: Rectangle with Corners Rounded 36">
            <a:extLst>
              <a:ext uri="{FF2B5EF4-FFF2-40B4-BE49-F238E27FC236}">
                <a16:creationId xmlns:a16="http://schemas.microsoft.com/office/drawing/2014/main" id="{E67E4994-53DE-4C82-88B8-8ED6D95068B0}"/>
              </a:ext>
            </a:extLst>
          </p:cNvPr>
          <p:cNvSpPr/>
          <p:nvPr/>
        </p:nvSpPr>
        <p:spPr>
          <a:xfrm flipH="1">
            <a:off x="119592" y="386884"/>
            <a:ext cx="2349500" cy="1767417"/>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rgbClr val="FF0000"/>
                </a:solidFill>
                <a:latin typeface="Bembo"/>
              </a:rPr>
              <a:t>"This is a country for white men," he had reportedly declared, "and as long as I am president, it shall be a government for white men."</a:t>
            </a:r>
            <a:endParaRPr lang="en-US" sz="1600">
              <a:solidFill>
                <a:srgbClr val="FF0000"/>
              </a:solidFill>
            </a:endParaRPr>
          </a:p>
        </p:txBody>
      </p:sp>
    </p:spTree>
    <p:extLst>
      <p:ext uri="{BB962C8B-B14F-4D97-AF65-F5344CB8AC3E}">
        <p14:creationId xmlns:p14="http://schemas.microsoft.com/office/powerpoint/2010/main" val="2186760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diagram&#10;&#10;Description automatically generated">
            <a:extLst>
              <a:ext uri="{FF2B5EF4-FFF2-40B4-BE49-F238E27FC236}">
                <a16:creationId xmlns:a16="http://schemas.microsoft.com/office/drawing/2014/main" id="{01B2443B-14E9-4B31-B9A9-F155A129742E}"/>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l="157" r="4540" b="2"/>
          <a:stretch/>
        </p:blipFill>
        <p:spPr>
          <a:xfrm>
            <a:off x="20" y="10"/>
            <a:ext cx="8450297" cy="6857990"/>
          </a:xfrm>
          <a:prstGeom prst="rect">
            <a:avLst/>
          </a:prstGeom>
        </p:spPr>
      </p:pic>
      <p:sp>
        <p:nvSpPr>
          <p:cNvPr id="2" name="Title 1">
            <a:extLst>
              <a:ext uri="{FF2B5EF4-FFF2-40B4-BE49-F238E27FC236}">
                <a16:creationId xmlns:a16="http://schemas.microsoft.com/office/drawing/2014/main" id="{0CE581FD-3B5E-4686-ADBF-15561AD778C3}"/>
              </a:ext>
            </a:extLst>
          </p:cNvPr>
          <p:cNvSpPr>
            <a:spLocks noGrp="1"/>
          </p:cNvSpPr>
          <p:nvPr>
            <p:ph type="title"/>
          </p:nvPr>
        </p:nvSpPr>
        <p:spPr>
          <a:xfrm>
            <a:off x="838201" y="365125"/>
            <a:ext cx="5251316" cy="1627636"/>
          </a:xfrm>
        </p:spPr>
        <p:txBody>
          <a:bodyPr>
            <a:normAutofit/>
          </a:bodyPr>
          <a:lstStyle/>
          <a:p>
            <a:pPr algn="ctr"/>
            <a:r>
              <a:rPr lang="en-US">
                <a:solidFill>
                  <a:srgbClr val="FFFFFF"/>
                </a:solidFill>
                <a:latin typeface="Bodoni MT"/>
                <a:cs typeface="Calibri Light"/>
              </a:rPr>
              <a:t>Fifteenth Amendment Ratified</a:t>
            </a:r>
          </a:p>
        </p:txBody>
      </p:sp>
      <p:sp>
        <p:nvSpPr>
          <p:cNvPr id="3" name="Content Placeholder 2">
            <a:extLst>
              <a:ext uri="{FF2B5EF4-FFF2-40B4-BE49-F238E27FC236}">
                <a16:creationId xmlns:a16="http://schemas.microsoft.com/office/drawing/2014/main" id="{475F96DE-60D8-49DB-BB3B-DD3EB602C89E}"/>
              </a:ext>
            </a:extLst>
          </p:cNvPr>
          <p:cNvSpPr>
            <a:spLocks noGrp="1"/>
          </p:cNvSpPr>
          <p:nvPr>
            <p:ph idx="1"/>
          </p:nvPr>
        </p:nvSpPr>
        <p:spPr>
          <a:xfrm>
            <a:off x="838200" y="2219785"/>
            <a:ext cx="4619621" cy="3957178"/>
          </a:xfrm>
        </p:spPr>
        <p:txBody>
          <a:bodyPr vert="horz" lIns="91440" tIns="45720" rIns="91440" bIns="45720" rtlCol="0" anchor="t">
            <a:normAutofit/>
          </a:bodyPr>
          <a:lstStyle/>
          <a:p>
            <a:pPr marL="0" indent="0" algn="ctr">
              <a:buNone/>
            </a:pPr>
            <a:r>
              <a:rPr lang="en-US" sz="3200">
                <a:solidFill>
                  <a:srgbClr val="FFFFFF"/>
                </a:solidFill>
                <a:latin typeface="Bembo"/>
                <a:cs typeface="Calibri"/>
              </a:rPr>
              <a:t>Passed in 1869 but Ratified in 1870 the Fifteenth Amendment granted the right for African American men to vote in the U.S. </a:t>
            </a:r>
            <a:endParaRPr lang="en-US" sz="3200">
              <a:latin typeface="Bembo"/>
            </a:endParaRPr>
          </a:p>
        </p:txBody>
      </p:sp>
      <p:pic>
        <p:nvPicPr>
          <p:cNvPr id="4" name="Picture 4">
            <a:extLst>
              <a:ext uri="{FF2B5EF4-FFF2-40B4-BE49-F238E27FC236}">
                <a16:creationId xmlns:a16="http://schemas.microsoft.com/office/drawing/2014/main" id="{F9A8911C-4745-401F-A355-EC5D51755C4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3540" r="1" b="7685"/>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id="{BE7D9A85-4D20-4CC2-A6C4-F98F2DDE5289}"/>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02CE03F0-3754-4709-9EB0-FD0F1038EFFC}"/>
              </a:ext>
            </a:extLst>
          </p:cNvPr>
          <p:cNvSpPr txBox="1"/>
          <p:nvPr/>
        </p:nvSpPr>
        <p:spPr>
          <a:xfrm>
            <a:off x="6128849"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616420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1050</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Meiryo</vt:lpstr>
      <vt:lpstr>Arial</vt:lpstr>
      <vt:lpstr>Bembo</vt:lpstr>
      <vt:lpstr>Berlin Sans FB Demi</vt:lpstr>
      <vt:lpstr>Bernard MT Condensed</vt:lpstr>
      <vt:lpstr>Bodoni MT</vt:lpstr>
      <vt:lpstr>Britannic Bold</vt:lpstr>
      <vt:lpstr>Broadway</vt:lpstr>
      <vt:lpstr>Calibri</vt:lpstr>
      <vt:lpstr>Calibri Light</vt:lpstr>
      <vt:lpstr>Cambria</vt:lpstr>
      <vt:lpstr>Footlight MT Light</vt:lpstr>
      <vt:lpstr>Office Theme</vt:lpstr>
      <vt:lpstr>The Reconstruction Era</vt:lpstr>
      <vt:lpstr>PowerPoint Presentation</vt:lpstr>
      <vt:lpstr>After the American Civil War</vt:lpstr>
      <vt:lpstr>Wartime Reconstruction </vt:lpstr>
      <vt:lpstr>Freedmen's Bureau Acts of 1865 and 1866 </vt:lpstr>
      <vt:lpstr>The Civil Rights Bill of 1866</vt:lpstr>
      <vt:lpstr>Military Reconstruction Act</vt:lpstr>
      <vt:lpstr>The Impeachment of Andrew Johnson  </vt:lpstr>
      <vt:lpstr>Fifteenth Amendment Ratified</vt:lpstr>
      <vt:lpstr>1876 Presidential Election </vt:lpstr>
      <vt:lpstr>Compromise of 1877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Rhemy O</dc:creator>
  <cp:lastModifiedBy>Rhemy O</cp:lastModifiedBy>
  <cp:revision>660</cp:revision>
  <dcterms:created xsi:type="dcterms:W3CDTF">2021-04-06T20:12:43Z</dcterms:created>
  <dcterms:modified xsi:type="dcterms:W3CDTF">2021-06-18T00:01:33Z</dcterms:modified>
</cp:coreProperties>
</file>